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8" r:id="rId1"/>
  </p:sldMasterIdLst>
  <p:sldIdLst>
    <p:sldId id="279" r:id="rId2"/>
    <p:sldId id="285" r:id="rId3"/>
    <p:sldId id="286" r:id="rId4"/>
    <p:sldId id="287" r:id="rId5"/>
    <p:sldId id="269" r:id="rId6"/>
    <p:sldId id="261" r:id="rId7"/>
    <p:sldId id="262" r:id="rId8"/>
    <p:sldId id="263" r:id="rId9"/>
    <p:sldId id="264" r:id="rId10"/>
    <p:sldId id="256" r:id="rId11"/>
    <p:sldId id="257" r:id="rId12"/>
    <p:sldId id="267" r:id="rId13"/>
    <p:sldId id="268" r:id="rId14"/>
    <p:sldId id="284" r:id="rId15"/>
    <p:sldId id="283" r:id="rId16"/>
    <p:sldId id="270" r:id="rId17"/>
    <p:sldId id="265" r:id="rId18"/>
    <p:sldId id="266" r:id="rId19"/>
    <p:sldId id="259" r:id="rId20"/>
    <p:sldId id="260" r:id="rId21"/>
    <p:sldId id="282" r:id="rId22"/>
    <p:sldId id="271" r:id="rId23"/>
    <p:sldId id="275" r:id="rId24"/>
    <p:sldId id="273" r:id="rId25"/>
    <p:sldId id="274" r:id="rId26"/>
    <p:sldId id="276" r:id="rId27"/>
    <p:sldId id="277" r:id="rId28"/>
    <p:sldId id="278" r:id="rId2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7EB"/>
    <a:srgbClr val="E0EDF6"/>
    <a:srgbClr val="FF66CC"/>
    <a:srgbClr val="CC0099"/>
    <a:srgbClr val="FF7C80"/>
    <a:srgbClr val="74E2C8"/>
    <a:srgbClr val="FF505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794" y="-3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21" name="diagonales"/>
          <p:cNvGrpSpPr/>
          <p:nvPr/>
        </p:nvGrpSpPr>
        <p:grpSpPr>
          <a:xfrm>
            <a:off x="5638801" y="4145282"/>
            <a:ext cx="3515503" cy="2731407"/>
            <a:chOff x="5638800" y="3108960"/>
            <a:chExt cx="3515503" cy="2048555"/>
          </a:xfrm>
        </p:grpSpPr>
        <p:cxnSp>
          <p:nvCxnSpPr>
            <p:cNvPr id="14" name="Conector recto 13"/>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7" name="Conector recto 16"/>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Conector recto 18"/>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 name="líneas inferiores"/>
          <p:cNvGrpSpPr/>
          <p:nvPr/>
        </p:nvGrpSpPr>
        <p:grpSpPr>
          <a:xfrm>
            <a:off x="-6689" y="6057150"/>
            <a:ext cx="4125119" cy="820207"/>
            <a:chOff x="-6689" y="4553748"/>
            <a:chExt cx="4125119" cy="615155"/>
          </a:xfrm>
        </p:grpSpPr>
        <p:sp>
          <p:nvSpPr>
            <p:cNvPr id="9" name="Forma libre 8"/>
            <p:cNvSpPr/>
            <p:nvPr/>
          </p:nvSpPr>
          <p:spPr>
            <a:xfrm rot="16200000">
              <a:off x="1754302" y="2802395"/>
              <a:ext cx="612775" cy="411548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4115481 h 4115481"/>
                <a:gd name="connsiteX1" fmla="*/ 612775 w 612775"/>
                <a:gd name="connsiteY1" fmla="*/ 3180443 h 4115481"/>
                <a:gd name="connsiteX2" fmla="*/ 612775 w 612775"/>
                <a:gd name="connsiteY2" fmla="*/ 0 h 4115481"/>
              </a:gdLst>
              <a:ahLst/>
              <a:cxnLst>
                <a:cxn ang="0">
                  <a:pos x="connsiteX0" y="connsiteY0"/>
                </a:cxn>
                <a:cxn ang="0">
                  <a:pos x="connsiteX1" y="connsiteY1"/>
                </a:cxn>
                <a:cxn ang="0">
                  <a:pos x="connsiteX2" y="connsiteY2"/>
                </a:cxn>
              </a:cxnLst>
              <a:rect l="l" t="t" r="r" b="b"/>
              <a:pathLst>
                <a:path w="612775" h="4115481">
                  <a:moveTo>
                    <a:pt x="0" y="4115481"/>
                  </a:moveTo>
                  <a:lnTo>
                    <a:pt x="612775" y="3180443"/>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sp>
          <p:nvSpPr>
            <p:cNvPr id="10" name="Forma libre 9"/>
            <p:cNvSpPr/>
            <p:nvPr/>
          </p:nvSpPr>
          <p:spPr>
            <a:xfrm rot="16200000">
              <a:off x="1604659" y="3152814"/>
              <a:ext cx="410751" cy="3621427"/>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 name="connsiteX0" fmla="*/ 0 w 410751"/>
                <a:gd name="connsiteY0" fmla="*/ 3614170 h 3614170"/>
                <a:gd name="connsiteX1" fmla="*/ 410751 w 410751"/>
                <a:gd name="connsiteY1" fmla="*/ 2990994 h 3614170"/>
                <a:gd name="connsiteX2" fmla="*/ 405947 w 410751"/>
                <a:gd name="connsiteY2" fmla="*/ 0 h 3614170"/>
                <a:gd name="connsiteX0" fmla="*/ 0 w 410751"/>
                <a:gd name="connsiteY0" fmla="*/ 3621427 h 3621427"/>
                <a:gd name="connsiteX1" fmla="*/ 410751 w 410751"/>
                <a:gd name="connsiteY1" fmla="*/ 2998251 h 3621427"/>
                <a:gd name="connsiteX2" fmla="*/ 405947 w 410751"/>
                <a:gd name="connsiteY2" fmla="*/ 0 h 3621427"/>
              </a:gdLst>
              <a:ahLst/>
              <a:cxnLst>
                <a:cxn ang="0">
                  <a:pos x="connsiteX0" y="connsiteY0"/>
                </a:cxn>
                <a:cxn ang="0">
                  <a:pos x="connsiteX1" y="connsiteY1"/>
                </a:cxn>
                <a:cxn ang="0">
                  <a:pos x="connsiteX2" y="connsiteY2"/>
                </a:cxn>
              </a:cxnLst>
              <a:rect l="l" t="t" r="r" b="b"/>
              <a:pathLst>
                <a:path w="410751" h="3621427">
                  <a:moveTo>
                    <a:pt x="0" y="3621427"/>
                  </a:moveTo>
                  <a:lnTo>
                    <a:pt x="410751" y="2998251"/>
                  </a:lnTo>
                  <a:cubicBezTo>
                    <a:pt x="410359" y="2065358"/>
                    <a:pt x="406339" y="932893"/>
                    <a:pt x="405947" y="0"/>
                  </a:cubicBez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sp>
          <p:nvSpPr>
            <p:cNvPr id="11" name="Forma libre 10"/>
            <p:cNvSpPr/>
            <p:nvPr/>
          </p:nvSpPr>
          <p:spPr>
            <a:xfrm rot="16200000">
              <a:off x="1462308" y="3453376"/>
              <a:ext cx="241768" cy="31797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 name="connsiteX0" fmla="*/ 0 w 241768"/>
                <a:gd name="connsiteY0" fmla="*/ 3179761 h 3179761"/>
                <a:gd name="connsiteX1" fmla="*/ 238919 w 241768"/>
                <a:gd name="connsiteY1" fmla="*/ 2819370 h 3179761"/>
                <a:gd name="connsiteX2" fmla="*/ 241754 w 241768"/>
                <a:gd name="connsiteY2" fmla="*/ 0 h 3179761"/>
              </a:gdLst>
              <a:ahLst/>
              <a:cxnLst>
                <a:cxn ang="0">
                  <a:pos x="connsiteX0" y="connsiteY0"/>
                </a:cxn>
                <a:cxn ang="0">
                  <a:pos x="connsiteX1" y="connsiteY1"/>
                </a:cxn>
                <a:cxn ang="0">
                  <a:pos x="connsiteX2" y="connsiteY2"/>
                </a:cxn>
              </a:cxnLst>
              <a:rect l="l" t="t" r="r" b="b"/>
              <a:pathLst>
                <a:path w="241768" h="3179761">
                  <a:moveTo>
                    <a:pt x="0" y="3179761"/>
                  </a:moveTo>
                  <a:lnTo>
                    <a:pt x="238919" y="2819370"/>
                  </a:lnTo>
                  <a:cubicBezTo>
                    <a:pt x="238654" y="1947313"/>
                    <a:pt x="242019" y="872057"/>
                    <a:pt x="241754"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grpSp>
      <p:sp>
        <p:nvSpPr>
          <p:cNvPr id="2" name="Título 1"/>
          <p:cNvSpPr>
            <a:spLocks noGrp="1"/>
          </p:cNvSpPr>
          <p:nvPr>
            <p:ph type="ctrTitle"/>
          </p:nvPr>
        </p:nvSpPr>
        <p:spPr>
          <a:xfrm>
            <a:off x="1219200" y="584201"/>
            <a:ext cx="6553200" cy="2000251"/>
          </a:xfrm>
        </p:spPr>
        <p:txBody>
          <a:bodyPr rtlCol="0">
            <a:normAutofit/>
          </a:bodyPr>
          <a:lstStyle>
            <a:lvl1pPr algn="l" rtl="0">
              <a:defRPr sz="5400"/>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p:nvPr>
        </p:nvSpPr>
        <p:spPr>
          <a:xfrm>
            <a:off x="1219200" y="2616200"/>
            <a:ext cx="6553200" cy="1752600"/>
          </a:xfrm>
        </p:spPr>
        <p:txBody>
          <a:bodyPr rtlCol="0">
            <a:normAutofit/>
          </a:bodyPr>
          <a:lstStyle>
            <a:lvl1pPr marL="0" indent="0" algn="l" rtl="0">
              <a:spcBef>
                <a:spcPts val="0"/>
              </a:spcBef>
              <a:buNone/>
              <a:defRPr sz="2800" cap="all" spc="200" baseline="0">
                <a:solidFill>
                  <a:schemeClr val="accent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es-ES" noProof="0" smtClean="0"/>
              <a:t>Haga clic para modificar el estilo de subtítulo del patrón</a:t>
            </a:r>
            <a:endParaRPr lang="es-ES" noProof="0" dirty="0"/>
          </a:p>
        </p:txBody>
      </p:sp>
      <p:sp>
        <p:nvSpPr>
          <p:cNvPr id="22" name="Marcador de posición de fecha 21"/>
          <p:cNvSpPr>
            <a:spLocks noGrp="1"/>
          </p:cNvSpPr>
          <p:nvPr>
            <p:ph type="dt" sz="half" idx="10"/>
          </p:nvPr>
        </p:nvSpPr>
        <p:spPr/>
        <p:txBody>
          <a:bodyPr rtlCol="0"/>
          <a:lstStyle>
            <a:lvl1pPr>
              <a:defRPr/>
            </a:lvl1pPr>
          </a:lstStyle>
          <a:p>
            <a:fld id="{8FB84911-ED27-4B65-94BA-BFD220119ECC}" type="datetimeFigureOut">
              <a:rPr lang="es-MX" smtClean="0"/>
              <a:t>18/06/2018</a:t>
            </a:fld>
            <a:endParaRPr lang="es-MX"/>
          </a:p>
        </p:txBody>
      </p:sp>
      <p:sp>
        <p:nvSpPr>
          <p:cNvPr id="23" name="Marcador de posición de pie de página 22"/>
          <p:cNvSpPr>
            <a:spLocks noGrp="1"/>
          </p:cNvSpPr>
          <p:nvPr>
            <p:ph type="ftr" sz="quarter" idx="11"/>
          </p:nvPr>
        </p:nvSpPr>
        <p:spPr/>
        <p:txBody>
          <a:bodyPr rtlCol="0"/>
          <a:lstStyle/>
          <a:p>
            <a:endParaRPr lang="es-MX"/>
          </a:p>
        </p:txBody>
      </p:sp>
      <p:sp>
        <p:nvSpPr>
          <p:cNvPr id="24" name="Marcador de posición de número de diapositiva 23"/>
          <p:cNvSpPr>
            <a:spLocks noGrp="1"/>
          </p:cNvSpPr>
          <p:nvPr>
            <p:ph type="sldNum" sz="quarter" idx="12"/>
          </p:nvPr>
        </p:nvSpPr>
        <p:spPr/>
        <p:txBody>
          <a:bodyPr rtlCol="0"/>
          <a:lstStyle/>
          <a:p>
            <a:fld id="{20FBB9F0-5DCB-451D-8C6D-AA2233945A2B}" type="slidenum">
              <a:rPr lang="es-MX" smtClean="0"/>
              <a:t>‹Nº›</a:t>
            </a:fld>
            <a:endParaRPr lang="es-MX"/>
          </a:p>
        </p:txBody>
      </p:sp>
    </p:spTree>
    <p:extLst>
      <p:ext uri="{BB962C8B-B14F-4D97-AF65-F5344CB8AC3E}">
        <p14:creationId xmlns:p14="http://schemas.microsoft.com/office/powerpoint/2010/main" val="184748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8FB84911-ED27-4B65-94BA-BFD220119ECC}" type="datetimeFigureOut">
              <a:rPr lang="es-MX" smtClean="0"/>
              <a:t>18/06/2018</a:t>
            </a:fld>
            <a:endParaRPr lang="es-MX"/>
          </a:p>
        </p:txBody>
      </p:sp>
      <p:sp>
        <p:nvSpPr>
          <p:cNvPr id="5" name="Marcador de posición de pie de página 4"/>
          <p:cNvSpPr>
            <a:spLocks noGrp="1"/>
          </p:cNvSpPr>
          <p:nvPr>
            <p:ph type="ftr" sz="quarter" idx="11"/>
          </p:nvPr>
        </p:nvSpPr>
        <p:spPr/>
        <p:txBody>
          <a:bodyPr rtlCol="0"/>
          <a:lstStyle/>
          <a:p>
            <a:endParaRPr lang="es-MX"/>
          </a:p>
        </p:txBody>
      </p:sp>
      <p:sp>
        <p:nvSpPr>
          <p:cNvPr id="6" name="Marcador de posición de número de diapositiva 5"/>
          <p:cNvSpPr>
            <a:spLocks noGrp="1"/>
          </p:cNvSpPr>
          <p:nvPr>
            <p:ph type="sldNum" sz="quarter" idx="12"/>
          </p:nvPr>
        </p:nvSpPr>
        <p:spPr/>
        <p:txBody>
          <a:bodyPr rtlCol="0"/>
          <a:lstStyle/>
          <a:p>
            <a:fld id="{20FBB9F0-5DCB-451D-8C6D-AA2233945A2B}" type="slidenum">
              <a:rPr lang="es-MX" smtClean="0"/>
              <a:t>‹Nº›</a:t>
            </a:fld>
            <a:endParaRPr lang="es-MX"/>
          </a:p>
        </p:txBody>
      </p:sp>
    </p:spTree>
    <p:extLst>
      <p:ext uri="{BB962C8B-B14F-4D97-AF65-F5344CB8AC3E}">
        <p14:creationId xmlns:p14="http://schemas.microsoft.com/office/powerpoint/2010/main" val="199667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584200"/>
            <a:ext cx="2057400" cy="5588000"/>
          </a:xfrm>
        </p:spPr>
        <p:txBody>
          <a:bodyPr vert="eaVert"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914400" y="584200"/>
            <a:ext cx="5562600" cy="5588000"/>
          </a:xfrm>
        </p:spPr>
        <p:txBody>
          <a:bodyPr vert="eaVert" rtlCol="0"/>
          <a:lstStyle>
            <a:lvl5pPr algn="l" rtl="0">
              <a:defRPr/>
            </a:lvl5pPr>
            <a:lvl6pPr algn="l" rtl="0">
              <a:defRPr/>
            </a:lvl6pPr>
            <a:lvl7pPr algn="l" rtl="0">
              <a:defRPr/>
            </a:lvl7pPr>
            <a:lvl8pPr algn="l" rtl="0">
              <a:defRPr/>
            </a:lvl8pPr>
            <a:lvl9pPr algn="l" rtl="0">
              <a:defRPr/>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8FB84911-ED27-4B65-94BA-BFD220119ECC}" type="datetimeFigureOut">
              <a:rPr lang="es-MX" smtClean="0"/>
              <a:t>18/06/2018</a:t>
            </a:fld>
            <a:endParaRPr lang="es-MX"/>
          </a:p>
        </p:txBody>
      </p:sp>
      <p:sp>
        <p:nvSpPr>
          <p:cNvPr id="5" name="Marcador de posición de pie de página 4"/>
          <p:cNvSpPr>
            <a:spLocks noGrp="1"/>
          </p:cNvSpPr>
          <p:nvPr>
            <p:ph type="ftr" sz="quarter" idx="11"/>
          </p:nvPr>
        </p:nvSpPr>
        <p:spPr/>
        <p:txBody>
          <a:bodyPr rtlCol="0"/>
          <a:lstStyle/>
          <a:p>
            <a:endParaRPr lang="es-MX"/>
          </a:p>
        </p:txBody>
      </p:sp>
      <p:sp>
        <p:nvSpPr>
          <p:cNvPr id="6" name="Marcador de posición de número de diapositiva 5"/>
          <p:cNvSpPr>
            <a:spLocks noGrp="1"/>
          </p:cNvSpPr>
          <p:nvPr>
            <p:ph type="sldNum" sz="quarter" idx="12"/>
          </p:nvPr>
        </p:nvSpPr>
        <p:spPr/>
        <p:txBody>
          <a:bodyPr rtlCol="0"/>
          <a:lstStyle/>
          <a:p>
            <a:fld id="{20FBB9F0-5DCB-451D-8C6D-AA2233945A2B}" type="slidenum">
              <a:rPr lang="es-MX" smtClean="0"/>
              <a:t>‹Nº›</a:t>
            </a:fld>
            <a:endParaRPr lang="es-MX"/>
          </a:p>
        </p:txBody>
      </p:sp>
    </p:spTree>
    <p:extLst>
      <p:ext uri="{BB962C8B-B14F-4D97-AF65-F5344CB8AC3E}">
        <p14:creationId xmlns:p14="http://schemas.microsoft.com/office/powerpoint/2010/main" val="59588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8FB84911-ED27-4B65-94BA-BFD220119ECC}" type="datetimeFigureOut">
              <a:rPr lang="es-MX" smtClean="0"/>
              <a:t>18/06/2018</a:t>
            </a:fld>
            <a:endParaRPr lang="es-MX"/>
          </a:p>
        </p:txBody>
      </p:sp>
      <p:sp>
        <p:nvSpPr>
          <p:cNvPr id="5" name="Marcador de posición de pie de página 4"/>
          <p:cNvSpPr>
            <a:spLocks noGrp="1"/>
          </p:cNvSpPr>
          <p:nvPr>
            <p:ph type="ftr" sz="quarter" idx="11"/>
          </p:nvPr>
        </p:nvSpPr>
        <p:spPr/>
        <p:txBody>
          <a:bodyPr rtlCol="0"/>
          <a:lstStyle/>
          <a:p>
            <a:endParaRPr lang="es-MX"/>
          </a:p>
        </p:txBody>
      </p:sp>
      <p:sp>
        <p:nvSpPr>
          <p:cNvPr id="6" name="Marcador de posición de número de diapositiva 5"/>
          <p:cNvSpPr>
            <a:spLocks noGrp="1"/>
          </p:cNvSpPr>
          <p:nvPr>
            <p:ph type="sldNum" sz="quarter" idx="12"/>
          </p:nvPr>
        </p:nvSpPr>
        <p:spPr/>
        <p:txBody>
          <a:bodyPr rtlCol="0"/>
          <a:lstStyle/>
          <a:p>
            <a:fld id="{20FBB9F0-5DCB-451D-8C6D-AA2233945A2B}" type="slidenum">
              <a:rPr lang="es-MX" smtClean="0"/>
              <a:t>‹Nº›</a:t>
            </a:fld>
            <a:endParaRPr lang="es-MX"/>
          </a:p>
        </p:txBody>
      </p:sp>
    </p:spTree>
    <p:extLst>
      <p:ext uri="{BB962C8B-B14F-4D97-AF65-F5344CB8AC3E}">
        <p14:creationId xmlns:p14="http://schemas.microsoft.com/office/powerpoint/2010/main" val="140676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pSp>
        <p:nvGrpSpPr>
          <p:cNvPr id="11" name="diagonales"/>
          <p:cNvGrpSpPr/>
          <p:nvPr/>
        </p:nvGrpSpPr>
        <p:grpSpPr>
          <a:xfrm>
            <a:off x="5638801" y="4145282"/>
            <a:ext cx="3515503" cy="2731407"/>
            <a:chOff x="5638800" y="3108960"/>
            <a:chExt cx="3515503" cy="2048555"/>
          </a:xfrm>
        </p:grpSpPr>
        <p:cxnSp>
          <p:nvCxnSpPr>
            <p:cNvPr id="12" name="Conector recto 11"/>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cto 12"/>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4" name="Conector recto 13"/>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sp>
        <p:nvSpPr>
          <p:cNvPr id="2" name="Título 1"/>
          <p:cNvSpPr>
            <a:spLocks noGrp="1"/>
          </p:cNvSpPr>
          <p:nvPr>
            <p:ph type="title"/>
          </p:nvPr>
        </p:nvSpPr>
        <p:spPr>
          <a:xfrm>
            <a:off x="1219200" y="2209802"/>
            <a:ext cx="6705600" cy="2764335"/>
          </a:xfrm>
        </p:spPr>
        <p:txBody>
          <a:bodyPr rtlCol="0" anchor="b">
            <a:normAutofit/>
          </a:bodyPr>
          <a:lstStyle>
            <a:lvl1pPr algn="l" rtl="0">
              <a:defRPr sz="5400" b="0" cap="none" baseline="0"/>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219200" y="4951267"/>
            <a:ext cx="5303520" cy="1220933"/>
          </a:xfrm>
        </p:spPr>
        <p:txBody>
          <a:bodyPr rtlCol="0" anchor="t">
            <a:normAutofit/>
          </a:bodyPr>
          <a:lstStyle>
            <a:lvl1pPr marL="0" indent="0" algn="l" rtl="0">
              <a:spcBef>
                <a:spcPts val="0"/>
              </a:spcBef>
              <a:buNone/>
              <a:defRPr sz="2800" cap="all" spc="200" baseline="0">
                <a:solidFill>
                  <a:schemeClr val="accent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es-ES" noProof="0" smtClean="0"/>
              <a:t>Haga clic para modificar el estilo de texto del patrón</a:t>
            </a:r>
          </a:p>
        </p:txBody>
      </p:sp>
      <p:sp>
        <p:nvSpPr>
          <p:cNvPr id="4" name="Marcador de posición de fecha 3"/>
          <p:cNvSpPr>
            <a:spLocks noGrp="1"/>
          </p:cNvSpPr>
          <p:nvPr>
            <p:ph type="dt" sz="half" idx="10"/>
          </p:nvPr>
        </p:nvSpPr>
        <p:spPr/>
        <p:txBody>
          <a:bodyPr rtlCol="0"/>
          <a:lstStyle>
            <a:lvl1pPr>
              <a:defRPr/>
            </a:lvl1pPr>
          </a:lstStyle>
          <a:p>
            <a:fld id="{8FB84911-ED27-4B65-94BA-BFD220119ECC}" type="datetimeFigureOut">
              <a:rPr lang="es-MX" smtClean="0"/>
              <a:t>18/06/2018</a:t>
            </a:fld>
            <a:endParaRPr lang="es-MX"/>
          </a:p>
        </p:txBody>
      </p:sp>
      <p:sp>
        <p:nvSpPr>
          <p:cNvPr id="5" name="Marcador de posición de pie de página 4"/>
          <p:cNvSpPr>
            <a:spLocks noGrp="1"/>
          </p:cNvSpPr>
          <p:nvPr>
            <p:ph type="ftr" sz="quarter" idx="11"/>
          </p:nvPr>
        </p:nvSpPr>
        <p:spPr/>
        <p:txBody>
          <a:bodyPr rtlCol="0"/>
          <a:lstStyle/>
          <a:p>
            <a:endParaRPr lang="es-MX"/>
          </a:p>
        </p:txBody>
      </p:sp>
      <p:sp>
        <p:nvSpPr>
          <p:cNvPr id="6" name="Marcador de posición de número de diapositiva 5"/>
          <p:cNvSpPr>
            <a:spLocks noGrp="1"/>
          </p:cNvSpPr>
          <p:nvPr>
            <p:ph type="sldNum" sz="quarter" idx="12"/>
          </p:nvPr>
        </p:nvSpPr>
        <p:spPr/>
        <p:txBody>
          <a:bodyPr rtlCol="0"/>
          <a:lstStyle/>
          <a:p>
            <a:fld id="{20FBB9F0-5DCB-451D-8C6D-AA2233945A2B}" type="slidenum">
              <a:rPr lang="es-MX" smtClean="0"/>
              <a:t>‹Nº›</a:t>
            </a:fld>
            <a:endParaRPr lang="es-MX"/>
          </a:p>
        </p:txBody>
      </p:sp>
    </p:spTree>
    <p:extLst>
      <p:ext uri="{BB962C8B-B14F-4D97-AF65-F5344CB8AC3E}">
        <p14:creationId xmlns:p14="http://schemas.microsoft.com/office/powerpoint/2010/main" val="361633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sz="half" idx="1"/>
          </p:nvPr>
        </p:nvSpPr>
        <p:spPr>
          <a:xfrm>
            <a:off x="914401" y="1706880"/>
            <a:ext cx="3810000" cy="4465320"/>
          </a:xfrm>
        </p:spPr>
        <p:txBody>
          <a:bodyPr rtlCol="0">
            <a:norm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a:lvl7pPr>
            <a:lvl8pPr algn="l" rtl="0">
              <a:defRPr sz="2000" baseline="0"/>
            </a:lvl8pPr>
            <a:lvl9pPr algn="l" rtl="0">
              <a:defRPr sz="2000" baseline="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contenido 3"/>
          <p:cNvSpPr>
            <a:spLocks noGrp="1"/>
          </p:cNvSpPr>
          <p:nvPr>
            <p:ph sz="half" idx="2"/>
          </p:nvPr>
        </p:nvSpPr>
        <p:spPr>
          <a:xfrm>
            <a:off x="4876801" y="1706880"/>
            <a:ext cx="3810000" cy="4465320"/>
          </a:xfrm>
        </p:spPr>
        <p:txBody>
          <a:bodyPr rtlCol="0">
            <a:norm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a:lvl7pPr>
            <a:lvl8pPr algn="l" rtl="0">
              <a:defRPr sz="2000"/>
            </a:lvl8pPr>
            <a:lvl9pPr algn="l" rtl="0">
              <a:defRPr sz="20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fecha 4"/>
          <p:cNvSpPr>
            <a:spLocks noGrp="1"/>
          </p:cNvSpPr>
          <p:nvPr>
            <p:ph type="dt" sz="half" idx="10"/>
          </p:nvPr>
        </p:nvSpPr>
        <p:spPr/>
        <p:txBody>
          <a:bodyPr rtlCol="0"/>
          <a:lstStyle>
            <a:lvl1pPr>
              <a:defRPr/>
            </a:lvl1pPr>
          </a:lstStyle>
          <a:p>
            <a:fld id="{8FB84911-ED27-4B65-94BA-BFD220119ECC}" type="datetimeFigureOut">
              <a:rPr lang="es-MX" smtClean="0"/>
              <a:t>18/06/2018</a:t>
            </a:fld>
            <a:endParaRPr lang="es-MX"/>
          </a:p>
        </p:txBody>
      </p:sp>
      <p:sp>
        <p:nvSpPr>
          <p:cNvPr id="6" name="Marcador de posición de pie de página 5"/>
          <p:cNvSpPr>
            <a:spLocks noGrp="1"/>
          </p:cNvSpPr>
          <p:nvPr>
            <p:ph type="ftr" sz="quarter" idx="11"/>
          </p:nvPr>
        </p:nvSpPr>
        <p:spPr/>
        <p:txBody>
          <a:bodyPr rtlCol="0"/>
          <a:lstStyle/>
          <a:p>
            <a:endParaRPr lang="es-MX"/>
          </a:p>
        </p:txBody>
      </p:sp>
      <p:sp>
        <p:nvSpPr>
          <p:cNvPr id="7" name="Marcador de posición de número de diapositiva 6"/>
          <p:cNvSpPr>
            <a:spLocks noGrp="1"/>
          </p:cNvSpPr>
          <p:nvPr>
            <p:ph type="sldNum" sz="quarter" idx="12"/>
          </p:nvPr>
        </p:nvSpPr>
        <p:spPr/>
        <p:txBody>
          <a:bodyPr rtlCol="0"/>
          <a:lstStyle/>
          <a:p>
            <a:fld id="{20FBB9F0-5DCB-451D-8C6D-AA2233945A2B}" type="slidenum">
              <a:rPr lang="es-MX" smtClean="0"/>
              <a:t>‹Nº›</a:t>
            </a:fld>
            <a:endParaRPr lang="es-MX"/>
          </a:p>
        </p:txBody>
      </p:sp>
    </p:spTree>
    <p:extLst>
      <p:ext uri="{BB962C8B-B14F-4D97-AF65-F5344CB8AC3E}">
        <p14:creationId xmlns:p14="http://schemas.microsoft.com/office/powerpoint/2010/main" val="355764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lgn="l" rtl="0">
              <a:defRPr/>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914400" y="1701800"/>
            <a:ext cx="3813048" cy="914400"/>
          </a:xfrm>
        </p:spPr>
        <p:txBody>
          <a:bodyPr rtlCol="0" anchor="b">
            <a:normAutofit/>
          </a:bodyPr>
          <a:lstStyle>
            <a:lvl1pPr marL="0" indent="0" algn="l" rtl="0">
              <a:spcBef>
                <a:spcPts val="0"/>
              </a:spcBef>
              <a:buNone/>
              <a:defRPr sz="2800" b="0" cap="all" spc="200" baseline="0">
                <a:solidFill>
                  <a:schemeClr val="accent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es-ES" noProof="0" smtClean="0"/>
              <a:t>Haga clic para modificar el estilo de texto del patrón</a:t>
            </a:r>
          </a:p>
        </p:txBody>
      </p:sp>
      <p:sp>
        <p:nvSpPr>
          <p:cNvPr id="4" name="Marcador de posición de contenido 3"/>
          <p:cNvSpPr>
            <a:spLocks noGrp="1"/>
          </p:cNvSpPr>
          <p:nvPr>
            <p:ph sz="half" idx="2"/>
          </p:nvPr>
        </p:nvSpPr>
        <p:spPr>
          <a:xfrm>
            <a:off x="914401" y="2717800"/>
            <a:ext cx="3810000" cy="3454400"/>
          </a:xfrm>
        </p:spPr>
        <p:txBody>
          <a:bodyPr rtlCol="0">
            <a:no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baseline="0"/>
            </a:lvl7pPr>
            <a:lvl8pPr algn="l" rtl="0">
              <a:defRPr sz="2000" baseline="0"/>
            </a:lvl8pPr>
            <a:lvl9pPr algn="l" rtl="0">
              <a:defRPr sz="2000" baseline="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texto 4"/>
          <p:cNvSpPr>
            <a:spLocks noGrp="1"/>
          </p:cNvSpPr>
          <p:nvPr>
            <p:ph type="body" sz="quarter" idx="3"/>
          </p:nvPr>
        </p:nvSpPr>
        <p:spPr>
          <a:xfrm>
            <a:off x="4873752" y="1701800"/>
            <a:ext cx="3813048" cy="914400"/>
          </a:xfrm>
        </p:spPr>
        <p:txBody>
          <a:bodyPr rtlCol="0" anchor="b">
            <a:normAutofit/>
          </a:bodyPr>
          <a:lstStyle>
            <a:lvl1pPr marL="0" indent="0" algn="l" rtl="0">
              <a:spcBef>
                <a:spcPts val="0"/>
              </a:spcBef>
              <a:buNone/>
              <a:defRPr sz="2800" b="0" cap="all" spc="200" baseline="0">
                <a:solidFill>
                  <a:schemeClr val="accent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es-ES" noProof="0" smtClean="0"/>
              <a:t>Haga clic para modificar el estilo de texto del patrón</a:t>
            </a:r>
          </a:p>
        </p:txBody>
      </p:sp>
      <p:sp>
        <p:nvSpPr>
          <p:cNvPr id="6" name="Marcador de posición de contenido 5"/>
          <p:cNvSpPr>
            <a:spLocks noGrp="1"/>
          </p:cNvSpPr>
          <p:nvPr>
            <p:ph sz="quarter" idx="4"/>
          </p:nvPr>
        </p:nvSpPr>
        <p:spPr>
          <a:xfrm>
            <a:off x="4876801" y="2717800"/>
            <a:ext cx="3810000" cy="3454400"/>
          </a:xfrm>
        </p:spPr>
        <p:txBody>
          <a:bodyPr rtlCol="0">
            <a:no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baseline="0"/>
            </a:lvl6pPr>
            <a:lvl7pPr algn="l" rtl="0">
              <a:defRPr sz="2000" baseline="0"/>
            </a:lvl7pPr>
            <a:lvl8pPr algn="l" rtl="0">
              <a:defRPr sz="2000" baseline="0"/>
            </a:lvl8pPr>
            <a:lvl9pPr algn="l" rtl="0">
              <a:defRPr sz="2000" baseline="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7" name="Marcador de posición de fecha 6"/>
          <p:cNvSpPr>
            <a:spLocks noGrp="1"/>
          </p:cNvSpPr>
          <p:nvPr>
            <p:ph type="dt" sz="half" idx="10"/>
          </p:nvPr>
        </p:nvSpPr>
        <p:spPr/>
        <p:txBody>
          <a:bodyPr rtlCol="0"/>
          <a:lstStyle>
            <a:lvl1pPr>
              <a:defRPr/>
            </a:lvl1pPr>
          </a:lstStyle>
          <a:p>
            <a:fld id="{8FB84911-ED27-4B65-94BA-BFD220119ECC}" type="datetimeFigureOut">
              <a:rPr lang="es-MX" smtClean="0"/>
              <a:t>18/06/2018</a:t>
            </a:fld>
            <a:endParaRPr lang="es-MX"/>
          </a:p>
        </p:txBody>
      </p:sp>
      <p:sp>
        <p:nvSpPr>
          <p:cNvPr id="8" name="Marcador de posición de pie de página 7"/>
          <p:cNvSpPr>
            <a:spLocks noGrp="1"/>
          </p:cNvSpPr>
          <p:nvPr>
            <p:ph type="ftr" sz="quarter" idx="11"/>
          </p:nvPr>
        </p:nvSpPr>
        <p:spPr/>
        <p:txBody>
          <a:bodyPr rtlCol="0"/>
          <a:lstStyle/>
          <a:p>
            <a:endParaRPr lang="es-MX"/>
          </a:p>
        </p:txBody>
      </p:sp>
      <p:sp>
        <p:nvSpPr>
          <p:cNvPr id="9" name="Marcador de posición de número de diapositiva 8"/>
          <p:cNvSpPr>
            <a:spLocks noGrp="1"/>
          </p:cNvSpPr>
          <p:nvPr>
            <p:ph type="sldNum" sz="quarter" idx="12"/>
          </p:nvPr>
        </p:nvSpPr>
        <p:spPr/>
        <p:txBody>
          <a:bodyPr rtlCol="0"/>
          <a:lstStyle/>
          <a:p>
            <a:fld id="{20FBB9F0-5DCB-451D-8C6D-AA2233945A2B}" type="slidenum">
              <a:rPr lang="es-MX" smtClean="0"/>
              <a:t>‹Nº›</a:t>
            </a:fld>
            <a:endParaRPr lang="es-MX"/>
          </a:p>
        </p:txBody>
      </p:sp>
    </p:spTree>
    <p:extLst>
      <p:ext uri="{BB962C8B-B14F-4D97-AF65-F5344CB8AC3E}">
        <p14:creationId xmlns:p14="http://schemas.microsoft.com/office/powerpoint/2010/main" val="59538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fecha 2"/>
          <p:cNvSpPr>
            <a:spLocks noGrp="1"/>
          </p:cNvSpPr>
          <p:nvPr>
            <p:ph type="dt" sz="half" idx="10"/>
          </p:nvPr>
        </p:nvSpPr>
        <p:spPr/>
        <p:txBody>
          <a:bodyPr rtlCol="0"/>
          <a:lstStyle>
            <a:lvl1pPr>
              <a:defRPr/>
            </a:lvl1pPr>
          </a:lstStyle>
          <a:p>
            <a:fld id="{8FB84911-ED27-4B65-94BA-BFD220119ECC}" type="datetimeFigureOut">
              <a:rPr lang="es-MX" smtClean="0"/>
              <a:t>18/06/2018</a:t>
            </a:fld>
            <a:endParaRPr lang="es-MX"/>
          </a:p>
        </p:txBody>
      </p:sp>
      <p:sp>
        <p:nvSpPr>
          <p:cNvPr id="4" name="Marcador de posición de pie de página 3"/>
          <p:cNvSpPr>
            <a:spLocks noGrp="1"/>
          </p:cNvSpPr>
          <p:nvPr>
            <p:ph type="ftr" sz="quarter" idx="11"/>
          </p:nvPr>
        </p:nvSpPr>
        <p:spPr/>
        <p:txBody>
          <a:bodyPr rtlCol="0"/>
          <a:lstStyle/>
          <a:p>
            <a:endParaRPr lang="es-MX"/>
          </a:p>
        </p:txBody>
      </p:sp>
      <p:sp>
        <p:nvSpPr>
          <p:cNvPr id="5" name="Marcador de posición de número de diapositiva 4"/>
          <p:cNvSpPr>
            <a:spLocks noGrp="1"/>
          </p:cNvSpPr>
          <p:nvPr>
            <p:ph type="sldNum" sz="quarter" idx="12"/>
          </p:nvPr>
        </p:nvSpPr>
        <p:spPr/>
        <p:txBody>
          <a:bodyPr rtlCol="0"/>
          <a:lstStyle/>
          <a:p>
            <a:fld id="{20FBB9F0-5DCB-451D-8C6D-AA2233945A2B}" type="slidenum">
              <a:rPr lang="es-MX" smtClean="0"/>
              <a:t>‹Nº›</a:t>
            </a:fld>
            <a:endParaRPr lang="es-MX"/>
          </a:p>
        </p:txBody>
      </p:sp>
    </p:spTree>
    <p:extLst>
      <p:ext uri="{BB962C8B-B14F-4D97-AF65-F5344CB8AC3E}">
        <p14:creationId xmlns:p14="http://schemas.microsoft.com/office/powerpoint/2010/main" val="151522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lvl1pPr>
              <a:defRPr/>
            </a:lvl1pPr>
          </a:lstStyle>
          <a:p>
            <a:fld id="{8FB84911-ED27-4B65-94BA-BFD220119ECC}" type="datetimeFigureOut">
              <a:rPr lang="es-MX" smtClean="0"/>
              <a:t>18/06/2018</a:t>
            </a:fld>
            <a:endParaRPr lang="es-MX"/>
          </a:p>
        </p:txBody>
      </p:sp>
      <p:sp>
        <p:nvSpPr>
          <p:cNvPr id="3" name="Marcador de posición de pie de página 2"/>
          <p:cNvSpPr>
            <a:spLocks noGrp="1"/>
          </p:cNvSpPr>
          <p:nvPr>
            <p:ph type="ftr" sz="quarter" idx="11"/>
          </p:nvPr>
        </p:nvSpPr>
        <p:spPr/>
        <p:txBody>
          <a:bodyPr rtlCol="0"/>
          <a:lstStyle/>
          <a:p>
            <a:endParaRPr lang="es-MX"/>
          </a:p>
        </p:txBody>
      </p:sp>
      <p:sp>
        <p:nvSpPr>
          <p:cNvPr id="4" name="Marcador de posición de número de diapositiva 3"/>
          <p:cNvSpPr>
            <a:spLocks noGrp="1"/>
          </p:cNvSpPr>
          <p:nvPr>
            <p:ph type="sldNum" sz="quarter" idx="12"/>
          </p:nvPr>
        </p:nvSpPr>
        <p:spPr/>
        <p:txBody>
          <a:bodyPr rtlCol="0"/>
          <a:lstStyle/>
          <a:p>
            <a:fld id="{20FBB9F0-5DCB-451D-8C6D-AA2233945A2B}" type="slidenum">
              <a:rPr lang="es-MX" smtClean="0"/>
              <a:t>‹Nº›</a:t>
            </a:fld>
            <a:endParaRPr lang="es-MX"/>
          </a:p>
        </p:txBody>
      </p:sp>
    </p:spTree>
    <p:extLst>
      <p:ext uri="{BB962C8B-B14F-4D97-AF65-F5344CB8AC3E}">
        <p14:creationId xmlns:p14="http://schemas.microsoft.com/office/powerpoint/2010/main" val="217247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914400" y="1701800"/>
            <a:ext cx="3048000" cy="2438400"/>
          </a:xfrm>
        </p:spPr>
        <p:txBody>
          <a:bodyPr rtlCol="0" anchor="b">
            <a:normAutofit/>
          </a:bodyPr>
          <a:lstStyle>
            <a:lvl1pPr algn="l" rtl="0">
              <a:defRPr sz="2800" b="0" cap="all" spc="200" baseline="0">
                <a:solidFill>
                  <a:schemeClr val="accent1"/>
                </a:solidFill>
              </a:defRPr>
            </a:lvl1pPr>
          </a:lstStyle>
          <a:p>
            <a:pPr rtl="0"/>
            <a:r>
              <a:rPr lang="es-ES" noProof="0" smtClean="0"/>
              <a:t>Haga clic para modificar el estilo de título del patrón</a:t>
            </a:r>
            <a:endParaRPr lang="es-ES" noProof="0" dirty="0"/>
          </a:p>
        </p:txBody>
      </p:sp>
      <p:sp>
        <p:nvSpPr>
          <p:cNvPr id="4" name="Marcador de posición de texto 3"/>
          <p:cNvSpPr>
            <a:spLocks noGrp="1"/>
          </p:cNvSpPr>
          <p:nvPr>
            <p:ph type="body" sz="half" idx="2"/>
          </p:nvPr>
        </p:nvSpPr>
        <p:spPr>
          <a:xfrm>
            <a:off x="914400" y="4241800"/>
            <a:ext cx="3048000" cy="1930400"/>
          </a:xfrm>
        </p:spPr>
        <p:txBody>
          <a:bodyPr rtlCol="0">
            <a:normAutofit/>
          </a:bodyPr>
          <a:lstStyle>
            <a:lvl1pPr marL="0" indent="0" algn="l" rtl="0">
              <a:buNone/>
              <a:defRPr sz="20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s-ES" noProof="0" smtClean="0"/>
              <a:t>Haga clic para modificar el estilo de texto del patrón</a:t>
            </a:r>
          </a:p>
        </p:txBody>
      </p:sp>
      <p:sp>
        <p:nvSpPr>
          <p:cNvPr id="3" name="Marcador de posición de contenido 2"/>
          <p:cNvSpPr>
            <a:spLocks noGrp="1"/>
          </p:cNvSpPr>
          <p:nvPr>
            <p:ph idx="1"/>
          </p:nvPr>
        </p:nvSpPr>
        <p:spPr>
          <a:xfrm>
            <a:off x="4114800" y="584200"/>
            <a:ext cx="4572000" cy="5588000"/>
          </a:xfrm>
        </p:spPr>
        <p:txBody>
          <a:bodyPr rtlCol="0">
            <a:norm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a:lvl7pPr>
            <a:lvl8pPr algn="l" rtl="0">
              <a:defRPr sz="2000" baseline="0"/>
            </a:lvl8pPr>
            <a:lvl9pPr algn="l" rtl="0">
              <a:defRPr sz="2000" baseline="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fecha 4"/>
          <p:cNvSpPr>
            <a:spLocks noGrp="1"/>
          </p:cNvSpPr>
          <p:nvPr>
            <p:ph type="dt" sz="half" idx="10"/>
          </p:nvPr>
        </p:nvSpPr>
        <p:spPr/>
        <p:txBody>
          <a:bodyPr rtlCol="0"/>
          <a:lstStyle>
            <a:lvl1pPr>
              <a:defRPr/>
            </a:lvl1pPr>
          </a:lstStyle>
          <a:p>
            <a:fld id="{8FB84911-ED27-4B65-94BA-BFD220119ECC}" type="datetimeFigureOut">
              <a:rPr lang="es-MX" smtClean="0"/>
              <a:t>18/06/2018</a:t>
            </a:fld>
            <a:endParaRPr lang="es-MX"/>
          </a:p>
        </p:txBody>
      </p:sp>
      <p:sp>
        <p:nvSpPr>
          <p:cNvPr id="6" name="Marcador de posición de pie de página 5"/>
          <p:cNvSpPr>
            <a:spLocks noGrp="1"/>
          </p:cNvSpPr>
          <p:nvPr>
            <p:ph type="ftr" sz="quarter" idx="11"/>
          </p:nvPr>
        </p:nvSpPr>
        <p:spPr/>
        <p:txBody>
          <a:bodyPr rtlCol="0"/>
          <a:lstStyle/>
          <a:p>
            <a:endParaRPr lang="es-MX"/>
          </a:p>
        </p:txBody>
      </p:sp>
      <p:sp>
        <p:nvSpPr>
          <p:cNvPr id="7" name="Marcador de posición de número de diapositiva 6"/>
          <p:cNvSpPr>
            <a:spLocks noGrp="1"/>
          </p:cNvSpPr>
          <p:nvPr>
            <p:ph type="sldNum" sz="quarter" idx="12"/>
          </p:nvPr>
        </p:nvSpPr>
        <p:spPr/>
        <p:txBody>
          <a:bodyPr rtlCol="0"/>
          <a:lstStyle/>
          <a:p>
            <a:fld id="{20FBB9F0-5DCB-451D-8C6D-AA2233945A2B}" type="slidenum">
              <a:rPr lang="es-MX" smtClean="0"/>
              <a:t>‹Nº›</a:t>
            </a:fld>
            <a:endParaRPr lang="es-MX"/>
          </a:p>
        </p:txBody>
      </p:sp>
    </p:spTree>
    <p:extLst>
      <p:ext uri="{BB962C8B-B14F-4D97-AF65-F5344CB8AC3E}">
        <p14:creationId xmlns:p14="http://schemas.microsoft.com/office/powerpoint/2010/main" val="161813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914400" y="1701800"/>
            <a:ext cx="3048000" cy="2438400"/>
          </a:xfrm>
        </p:spPr>
        <p:txBody>
          <a:bodyPr rtlCol="0" anchor="b">
            <a:normAutofit/>
          </a:bodyPr>
          <a:lstStyle>
            <a:lvl1pPr algn="l" rtl="0">
              <a:defRPr sz="2800" b="0" cap="all" spc="200" baseline="0">
                <a:solidFill>
                  <a:schemeClr val="accent1"/>
                </a:solidFill>
              </a:defRPr>
            </a:lvl1pPr>
          </a:lstStyle>
          <a:p>
            <a:pPr rtl="0"/>
            <a:r>
              <a:rPr lang="es-ES" noProof="0" smtClean="0"/>
              <a:t>Haga clic para modificar el estilo de título del patrón</a:t>
            </a:r>
            <a:endParaRPr lang="es-ES" noProof="0" dirty="0"/>
          </a:p>
        </p:txBody>
      </p:sp>
      <p:sp>
        <p:nvSpPr>
          <p:cNvPr id="4" name="Marcador de posición de texto 3"/>
          <p:cNvSpPr>
            <a:spLocks noGrp="1"/>
          </p:cNvSpPr>
          <p:nvPr>
            <p:ph type="body" sz="half" idx="2"/>
          </p:nvPr>
        </p:nvSpPr>
        <p:spPr>
          <a:xfrm>
            <a:off x="914400" y="4241800"/>
            <a:ext cx="3048000" cy="1930400"/>
          </a:xfrm>
        </p:spPr>
        <p:txBody>
          <a:bodyPr rtlCol="0">
            <a:normAutofit/>
          </a:bodyPr>
          <a:lstStyle>
            <a:lvl1pPr marL="0" indent="0" algn="l" rtl="0">
              <a:buNone/>
              <a:defRPr sz="20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s-ES" noProof="0" smtClean="0"/>
              <a:t>Haga clic para modificar el estilo de texto del patrón</a:t>
            </a:r>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4114800" y="584200"/>
            <a:ext cx="4572000" cy="5588000"/>
          </a:xfrm>
          <a:ln w="12700">
            <a:solidFill>
              <a:schemeClr val="bg1">
                <a:lumMod val="75000"/>
                <a:lumOff val="25000"/>
              </a:schemeClr>
            </a:solidFill>
            <a:miter lim="800000"/>
          </a:ln>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es-ES" noProof="0" smtClean="0"/>
              <a:t>Haga clic en el icono para agregar una imagen</a:t>
            </a:r>
            <a:endParaRPr lang="es-ES" noProof="0" dirty="0"/>
          </a:p>
        </p:txBody>
      </p:sp>
      <p:sp>
        <p:nvSpPr>
          <p:cNvPr id="5" name="Marcador de posición de fecha 4"/>
          <p:cNvSpPr>
            <a:spLocks noGrp="1"/>
          </p:cNvSpPr>
          <p:nvPr>
            <p:ph type="dt" sz="half" idx="10"/>
          </p:nvPr>
        </p:nvSpPr>
        <p:spPr/>
        <p:txBody>
          <a:bodyPr rtlCol="0"/>
          <a:lstStyle>
            <a:lvl1pPr>
              <a:defRPr/>
            </a:lvl1pPr>
          </a:lstStyle>
          <a:p>
            <a:fld id="{8FB84911-ED27-4B65-94BA-BFD220119ECC}" type="datetimeFigureOut">
              <a:rPr lang="es-MX" smtClean="0"/>
              <a:t>18/06/2018</a:t>
            </a:fld>
            <a:endParaRPr lang="es-MX"/>
          </a:p>
        </p:txBody>
      </p:sp>
      <p:sp>
        <p:nvSpPr>
          <p:cNvPr id="6" name="Marcador de posición de pie de página 5"/>
          <p:cNvSpPr>
            <a:spLocks noGrp="1"/>
          </p:cNvSpPr>
          <p:nvPr>
            <p:ph type="ftr" sz="quarter" idx="11"/>
          </p:nvPr>
        </p:nvSpPr>
        <p:spPr/>
        <p:txBody>
          <a:bodyPr rtlCol="0"/>
          <a:lstStyle/>
          <a:p>
            <a:endParaRPr lang="es-MX"/>
          </a:p>
        </p:txBody>
      </p:sp>
      <p:sp>
        <p:nvSpPr>
          <p:cNvPr id="7" name="Marcador de posición de número de diapositiva 6"/>
          <p:cNvSpPr>
            <a:spLocks noGrp="1"/>
          </p:cNvSpPr>
          <p:nvPr>
            <p:ph type="sldNum" sz="quarter" idx="12"/>
          </p:nvPr>
        </p:nvSpPr>
        <p:spPr/>
        <p:txBody>
          <a:bodyPr rtlCol="0"/>
          <a:lstStyle/>
          <a:p>
            <a:fld id="{20FBB9F0-5DCB-451D-8C6D-AA2233945A2B}" type="slidenum">
              <a:rPr lang="es-MX" smtClean="0"/>
              <a:t>‹Nº›</a:t>
            </a:fld>
            <a:endParaRPr lang="es-MX"/>
          </a:p>
        </p:txBody>
      </p:sp>
    </p:spTree>
    <p:extLst>
      <p:ext uri="{BB962C8B-B14F-4D97-AF65-F5344CB8AC3E}">
        <p14:creationId xmlns:p14="http://schemas.microsoft.com/office/powerpoint/2010/main" val="422343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100000"/>
                <a:shade val="0"/>
                <a:satMod val="100000"/>
              </a:schemeClr>
            </a:gs>
            <a:gs pos="85000">
              <a:schemeClr val="bg2">
                <a:tint val="100000"/>
                <a:shade val="30000"/>
                <a:satMod val="100000"/>
              </a:schemeClr>
            </a:gs>
            <a:gs pos="100000">
              <a:schemeClr val="bg2">
                <a:shade val="60000"/>
                <a:satMod val="100000"/>
              </a:schemeClr>
            </a:gs>
          </a:gsLst>
          <a:lin ang="3600000" scaled="0"/>
          <a:tileRect/>
        </a:gradFill>
        <a:effectLst/>
      </p:bgPr>
    </p:bg>
    <p:spTree>
      <p:nvGrpSpPr>
        <p:cNvPr id="1" name=""/>
        <p:cNvGrpSpPr/>
        <p:nvPr/>
      </p:nvGrpSpPr>
      <p:grpSpPr>
        <a:xfrm>
          <a:off x="0" y="0"/>
          <a:ext cx="0" cy="0"/>
          <a:chOff x="0" y="0"/>
          <a:chExt cx="0" cy="0"/>
        </a:xfrm>
      </p:grpSpPr>
      <p:grpSp>
        <p:nvGrpSpPr>
          <p:cNvPr id="15" name="líneas a la izquierda"/>
          <p:cNvGrpSpPr/>
          <p:nvPr/>
        </p:nvGrpSpPr>
        <p:grpSpPr>
          <a:xfrm>
            <a:off x="-11905" y="-3174"/>
            <a:ext cx="615155" cy="5229225"/>
            <a:chOff x="-11906" y="-2381"/>
            <a:chExt cx="615155" cy="3921919"/>
          </a:xfrm>
        </p:grpSpPr>
        <p:sp>
          <p:nvSpPr>
            <p:cNvPr id="10" name="Forma libre 9"/>
            <p:cNvSpPr/>
            <p:nvPr/>
          </p:nvSpPr>
          <p:spPr>
            <a:xfrm>
              <a:off x="-9526" y="0"/>
              <a:ext cx="612775" cy="3919538"/>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Lst>
              <a:ahLst/>
              <a:cxnLst>
                <a:cxn ang="0">
                  <a:pos x="connsiteX0" y="connsiteY0"/>
                </a:cxn>
                <a:cxn ang="0">
                  <a:pos x="connsiteX1" y="connsiteY1"/>
                </a:cxn>
                <a:cxn ang="0">
                  <a:pos x="connsiteX2" y="connsiteY2"/>
                </a:cxn>
              </a:cxnLst>
              <a:rect l="l" t="t" r="r" b="b"/>
              <a:pathLst>
                <a:path w="612775" h="3919538">
                  <a:moveTo>
                    <a:pt x="0" y="3919538"/>
                  </a:moveTo>
                  <a:lnTo>
                    <a:pt x="612775" y="2984500"/>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1" name="Forma libre 10"/>
            <p:cNvSpPr/>
            <p:nvPr/>
          </p:nvSpPr>
          <p:spPr>
            <a:xfrm>
              <a:off x="-11906" y="0"/>
              <a:ext cx="410751" cy="3421856"/>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Lst>
              <a:ahLst/>
              <a:cxnLst>
                <a:cxn ang="0">
                  <a:pos x="connsiteX0" y="connsiteY0"/>
                </a:cxn>
                <a:cxn ang="0">
                  <a:pos x="connsiteX1" y="connsiteY1"/>
                </a:cxn>
                <a:cxn ang="0">
                  <a:pos x="connsiteX2" y="connsiteY2"/>
                </a:cxn>
              </a:cxnLst>
              <a:rect l="l" t="t" r="r" b="b"/>
              <a:pathLst>
                <a:path w="410751" h="3421856">
                  <a:moveTo>
                    <a:pt x="0" y="3421856"/>
                  </a:moveTo>
                  <a:lnTo>
                    <a:pt x="410751" y="2798680"/>
                  </a:lnTo>
                  <a:lnTo>
                    <a:pt x="409575" y="0"/>
                  </a:ln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4" name="Forma libre 13"/>
            <p:cNvSpPr/>
            <p:nvPr/>
          </p:nvSpPr>
          <p:spPr>
            <a:xfrm>
              <a:off x="-7144" y="-2381"/>
              <a:ext cx="238919" cy="29765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Lst>
              <a:ahLst/>
              <a:cxnLst>
                <a:cxn ang="0">
                  <a:pos x="connsiteX0" y="connsiteY0"/>
                </a:cxn>
                <a:cxn ang="0">
                  <a:pos x="connsiteX1" y="connsiteY1"/>
                </a:cxn>
                <a:cxn ang="0">
                  <a:pos x="connsiteX2" y="connsiteY2"/>
                </a:cxn>
              </a:cxnLst>
              <a:rect l="l" t="t" r="r" b="b"/>
              <a:pathLst>
                <a:path w="238919" h="2976561">
                  <a:moveTo>
                    <a:pt x="0" y="2976561"/>
                  </a:moveTo>
                  <a:lnTo>
                    <a:pt x="238919" y="2616170"/>
                  </a:lnTo>
                  <a:cubicBezTo>
                    <a:pt x="238654" y="1744113"/>
                    <a:pt x="238390" y="872057"/>
                    <a:pt x="238125"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grpSp>
      <p:sp>
        <p:nvSpPr>
          <p:cNvPr id="2" name="Marcador de posición de título 1"/>
          <p:cNvSpPr>
            <a:spLocks noGrp="1"/>
          </p:cNvSpPr>
          <p:nvPr>
            <p:ph type="title"/>
          </p:nvPr>
        </p:nvSpPr>
        <p:spPr>
          <a:xfrm>
            <a:off x="914401" y="274637"/>
            <a:ext cx="7772400" cy="1223963"/>
          </a:xfrm>
          <a:prstGeom prst="rect">
            <a:avLst/>
          </a:prstGeom>
        </p:spPr>
        <p:txBody>
          <a:bodyPr vert="horz" lIns="121899" tIns="60949" rIns="121899" bIns="60949" rtlCol="0" anchor="b">
            <a:normAutofit/>
          </a:bodyPr>
          <a:lstStyle/>
          <a:p>
            <a:pPr rtl="0"/>
            <a:r>
              <a:rPr lang="es-ES" noProof="0" dirty="0" smtClean="0"/>
              <a:t>Haga clic para modificar el estilo de título del patrón</a:t>
            </a:r>
            <a:endParaRPr lang="es-ES" noProof="0" dirty="0"/>
          </a:p>
        </p:txBody>
      </p:sp>
      <p:sp>
        <p:nvSpPr>
          <p:cNvPr id="3" name="Marcador de posición de texto 2"/>
          <p:cNvSpPr>
            <a:spLocks noGrp="1"/>
          </p:cNvSpPr>
          <p:nvPr>
            <p:ph type="body" idx="1"/>
          </p:nvPr>
        </p:nvSpPr>
        <p:spPr>
          <a:xfrm>
            <a:off x="914401" y="1701797"/>
            <a:ext cx="7772400" cy="4462272"/>
          </a:xfrm>
          <a:prstGeom prst="rect">
            <a:avLst/>
          </a:prstGeom>
        </p:spPr>
        <p:txBody>
          <a:bodyPr vert="horz" lIns="121899" tIns="60949" rIns="121899" bIns="60949" rtlCol="0">
            <a:normAutofit/>
          </a:bodyPr>
          <a:lstStyle/>
          <a:p>
            <a:pPr lvl="0" rtl="0"/>
            <a:r>
              <a:rPr lang="es-ES" noProof="0" dirty="0" smtClean="0"/>
              <a:t>Editar estilos de texto del patrón</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4" name="Marcador de posición de fecha 3"/>
          <p:cNvSpPr>
            <a:spLocks noGrp="1"/>
          </p:cNvSpPr>
          <p:nvPr>
            <p:ph type="dt" sz="half" idx="2"/>
          </p:nvPr>
        </p:nvSpPr>
        <p:spPr>
          <a:xfrm>
            <a:off x="914400" y="6356353"/>
            <a:ext cx="1676400" cy="365125"/>
          </a:xfrm>
          <a:prstGeom prst="rect">
            <a:avLst/>
          </a:prstGeom>
        </p:spPr>
        <p:txBody>
          <a:bodyPr vert="horz" lIns="121899" tIns="60949" rIns="121899" bIns="60949" rtlCol="0" anchor="ctr"/>
          <a:lstStyle>
            <a:lvl1pPr algn="l" rtl="0">
              <a:defRPr sz="1200">
                <a:solidFill>
                  <a:schemeClr val="tx1">
                    <a:tint val="75000"/>
                  </a:schemeClr>
                </a:solidFill>
              </a:defRPr>
            </a:lvl1pPr>
          </a:lstStyle>
          <a:p>
            <a:fld id="{8FB84911-ED27-4B65-94BA-BFD220119ECC}" type="datetimeFigureOut">
              <a:rPr lang="es-MX" smtClean="0"/>
              <a:t>18/06/2018</a:t>
            </a:fld>
            <a:endParaRPr lang="es-MX"/>
          </a:p>
        </p:txBody>
      </p:sp>
      <p:sp>
        <p:nvSpPr>
          <p:cNvPr id="5" name="Marcador de posición de pie de página 4"/>
          <p:cNvSpPr>
            <a:spLocks noGrp="1"/>
          </p:cNvSpPr>
          <p:nvPr>
            <p:ph type="ftr" sz="quarter" idx="3"/>
          </p:nvPr>
        </p:nvSpPr>
        <p:spPr>
          <a:xfrm>
            <a:off x="2590800" y="6356353"/>
            <a:ext cx="3962400" cy="365125"/>
          </a:xfrm>
          <a:prstGeom prst="rect">
            <a:avLst/>
          </a:prstGeom>
        </p:spPr>
        <p:txBody>
          <a:bodyPr vert="horz" lIns="121899" tIns="60949" rIns="121899" bIns="60949" rtlCol="0" anchor="ctr"/>
          <a:lstStyle>
            <a:lvl1pPr algn="ctr" rtl="0">
              <a:defRPr sz="1200">
                <a:solidFill>
                  <a:schemeClr val="tx1">
                    <a:tint val="75000"/>
                  </a:schemeClr>
                </a:solidFill>
              </a:defRPr>
            </a:lvl1pPr>
          </a:lstStyle>
          <a:p>
            <a:endParaRPr lang="es-MX"/>
          </a:p>
        </p:txBody>
      </p:sp>
      <p:sp>
        <p:nvSpPr>
          <p:cNvPr id="6" name="Marcador de posición de número de diapositiva 5"/>
          <p:cNvSpPr>
            <a:spLocks noGrp="1"/>
          </p:cNvSpPr>
          <p:nvPr>
            <p:ph type="sldNum" sz="quarter" idx="4"/>
          </p:nvPr>
        </p:nvSpPr>
        <p:spPr>
          <a:xfrm>
            <a:off x="7924801" y="6356353"/>
            <a:ext cx="762000" cy="365125"/>
          </a:xfrm>
          <a:prstGeom prst="rect">
            <a:avLst/>
          </a:prstGeom>
        </p:spPr>
        <p:txBody>
          <a:bodyPr vert="horz" lIns="121899" tIns="60949" rIns="121899" bIns="60949" rtlCol="0" anchor="ctr"/>
          <a:lstStyle>
            <a:lvl1pPr algn="r" rtl="0">
              <a:defRPr sz="1200">
                <a:solidFill>
                  <a:schemeClr val="tx1">
                    <a:tint val="75000"/>
                  </a:schemeClr>
                </a:solidFill>
              </a:defRPr>
            </a:lvl1pPr>
          </a:lstStyle>
          <a:p>
            <a:fld id="{20FBB9F0-5DCB-451D-8C6D-AA2233945A2B}" type="slidenum">
              <a:rPr lang="es-MX" smtClean="0"/>
              <a:t>‹Nº›</a:t>
            </a:fld>
            <a:endParaRPr lang="es-MX"/>
          </a:p>
        </p:txBody>
      </p:sp>
    </p:spTree>
    <p:extLst>
      <p:ext uri="{BB962C8B-B14F-4D97-AF65-F5344CB8AC3E}">
        <p14:creationId xmlns:p14="http://schemas.microsoft.com/office/powerpoint/2010/main" val="1395275884"/>
      </p:ext>
    </p:extLst>
  </p:cSld>
  <p:clrMap bg1="dk1" tx1="lt1" bg2="dk2" tx2="lt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mx/url?sa=i&amp;rct=j&amp;q=scratch+mario+&amp;source=images&amp;cd=&amp;cad=rja&amp;docid=JLiFldDT3IqsdM&amp;tbnid=_TtbxOe_cKkw6M:&amp;ved=0CAUQjRw&amp;url=http://bevenson.wordpress.com/finalproject/introtoscratch/&amp;ei=LR-uUcKLNoP69QT2_ICYAw&amp;bvm=bv.47244034,d.eWU&amp;psig=AFQjCNFon7xaLdJpsSc1gCgkbn6f7wPviw&amp;ust=1370452123278657" TargetMode="External"/><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hyperlink" Target="http://www.google.com.mx/url?sa=i&amp;rct=j&amp;q=gif+animados+mario+bros&amp;source=images&amp;cd=&amp;cad=rja&amp;docid=YWhNbfjPMzbm_M&amp;tbnid=uAa5QfxHIu3e7M:&amp;ved=0CAUQjRw&amp;url=http://www.gifmania.com.mx/juegos/mario-bros/&amp;ei=oh6uUfmDD4a49gS8rIGgAg&amp;bvm=bv.47244034,d.eWU&amp;psig=AFQjCNHJQwBjEsW6dQkNVXYZos008EiNcQ&amp;ust=1370451954839761" TargetMode="Externa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google.com.mx/url?sa=i&amp;source=images&amp;cd=&amp;cad=rja&amp;docid=mfcx-VtKda6H6M&amp;tbnid=49tiejpqp6YdbM:&amp;ved=0CAgQjRwwAA&amp;url=http://fr.wikipedia.org/wiki/Fichier:Publisher.png&amp;ei=UYanUam7F4ni8gSA-4DwDw&amp;psig=AFQjCNGHklbUC5QqBP1NTqTLUuicMQ-7sg&amp;ust=1370019793430069"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google.com.mx/url?sa=i&amp;source=images&amp;cd=&amp;cad=rja&amp;docid=mfcx-VtKda6H6M&amp;tbnid=49tiejpqp6YdbM:&amp;ved=0CAgQjRwwAA&amp;url=http://fr.wikipedia.org/wiki/Fichier:Publisher.png&amp;ei=UYanUam7F4ni8gSA-4DwDw&amp;psig=AFQjCNGHklbUC5QqBP1NTqTLUuicMQ-7sg&amp;ust=1370019793430069" TargetMode="Externa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29.jpeg"/><Relationship Id="rId2" Type="http://schemas.openxmlformats.org/officeDocument/2006/relationships/hyperlink" Target="http://www.google.com.mx/url?sa=i&amp;rct=j&amp;q=edicion+de+video&amp;source=images&amp;cd=&amp;cad=rja&amp;docid=eIoyeXrotcGE2M&amp;tbnid=n5QgFwpZCT-95M:&amp;ved=0CAUQjRw&amp;url=http://asktutorial.com/las-caracteristicas-basicas-de-una-pc-para-la-edicion-de-video-casera/&amp;ei=J_q5Ucy9OYXk9AT89YDQDQ&amp;bvm=bv.47883778,d.dmQ&amp;psig=AFQjCNGTdLaQw32B6ZLM6rdX91Lk3L9Qhw&amp;ust=1371229084824521" TargetMode="External"/><Relationship Id="rId1" Type="http://schemas.openxmlformats.org/officeDocument/2006/relationships/slideLayout" Target="../slideLayouts/slideLayout2.xml"/><Relationship Id="rId6" Type="http://schemas.openxmlformats.org/officeDocument/2006/relationships/hyperlink" Target="http://www.google.com.mx/url?sa=i&amp;rct=j&amp;q=&amp;source=images&amp;cd=&amp;cad=rja&amp;docid=hZFsfQJBV9K9fM&amp;tbnid=A9zXShk2wisOiM:&amp;ved=0CAUQjRw&amp;url=http://imagenesfotos.com/ben-haine-un-maestro-de-la-edicion-de-fotografias/&amp;ei=NPm5UeHIH4fA8ATR1IHIDQ&amp;bvm=bv.47883778,d.dmQ&amp;psig=AFQjCNEP7GeT3lF7IgOXvbumr7X8gj7xTA&amp;ust=1371228835630831" TargetMode="External"/><Relationship Id="rId5" Type="http://schemas.openxmlformats.org/officeDocument/2006/relationships/image" Target="../media/image28.gif"/><Relationship Id="rId4" Type="http://schemas.openxmlformats.org/officeDocument/2006/relationships/hyperlink" Target="http://www.google.com.mx/url?sa=i&amp;source=images&amp;cd=&amp;cad=rja&amp;docid=1K8NPFcKmSsWsM&amp;tbnid=9HSPSwqu7NCcQM:&amp;ved=0CAgQjRwwAA&amp;url=http://eldorado.ucol.mx/digital.htm&amp;ei=u_i5UcLdKYqZ0QGUg4GIBQ&amp;psig=AFQjCNHOMJbuGTChkg369e20Rfb_LPND0A&amp;ust=1371228731728329"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76470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Rectángulo"/>
          <p:cNvSpPr/>
          <p:nvPr/>
        </p:nvSpPr>
        <p:spPr>
          <a:xfrm>
            <a:off x="0" y="6093296"/>
            <a:ext cx="9144000" cy="76470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27" name="Picture 3" descr="C:\Users\Vostro15\Desktop\image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1800200" cy="1008112"/>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pic>
        <p:nvPicPr>
          <p:cNvPr id="1028" name="Picture 4" descr="C:\Users\Vostro15\Desktop\iStock_000005051784X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5233554"/>
            <a:ext cx="1393775" cy="1583835"/>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1031" y="1052736"/>
            <a:ext cx="7462837" cy="307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4010417"/>
            <a:ext cx="4743450"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99866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52736" y="764704"/>
            <a:ext cx="8352928" cy="1008112"/>
          </a:xfrm>
          <a:scene3d>
            <a:camera prst="orthographicFront"/>
            <a:lightRig rig="threePt" dir="t"/>
          </a:scene3d>
          <a:sp3d>
            <a:bevelT prst="convex"/>
          </a:sp3d>
        </p:spPr>
        <p:style>
          <a:lnRef idx="2">
            <a:schemeClr val="accent1"/>
          </a:lnRef>
          <a:fillRef idx="1">
            <a:schemeClr val="lt1"/>
          </a:fillRef>
          <a:effectRef idx="0">
            <a:schemeClr val="accent1"/>
          </a:effectRef>
          <a:fontRef idx="minor">
            <a:schemeClr val="dk1"/>
          </a:fontRef>
        </p:style>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s-MX" sz="480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Microsoft </a:t>
            </a:r>
            <a:r>
              <a:rPr lang="es-MX" sz="48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EXCEL</a:t>
            </a:r>
          </a:p>
        </p:txBody>
      </p:sp>
      <p:sp>
        <p:nvSpPr>
          <p:cNvPr id="7" name="6 Proceso"/>
          <p:cNvSpPr/>
          <p:nvPr/>
        </p:nvSpPr>
        <p:spPr>
          <a:xfrm>
            <a:off x="0" y="0"/>
            <a:ext cx="9144000" cy="620688"/>
          </a:xfrm>
          <a:prstGeom prst="flowChartProcess">
            <a:avLst/>
          </a:prstGeom>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Picture 2" descr="C:\Users\Taller de Info. III\Desktop\Microsoft-Excel-2010-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221088"/>
            <a:ext cx="1770915" cy="173022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827584" y="1988840"/>
            <a:ext cx="7992888" cy="2677656"/>
          </a:xfrm>
          <a:prstGeom prst="rect">
            <a:avLst/>
          </a:prstGeom>
          <a:noFill/>
        </p:spPr>
        <p:txBody>
          <a:bodyPr wrap="square" rtlCol="0">
            <a:spAutoFit/>
          </a:bodyPr>
          <a:lstStyle/>
          <a:p>
            <a:pPr algn="just"/>
            <a:r>
              <a:rPr lang="es-MX" sz="2800" dirty="0">
                <a:latin typeface="Arial" pitchFamily="34" charset="0"/>
                <a:cs typeface="Arial" pitchFamily="34" charset="0"/>
              </a:rPr>
              <a:t>Es una aplicación distribuida por Microsoft Office para hojas de cálculo.</a:t>
            </a:r>
          </a:p>
          <a:p>
            <a:pPr algn="just"/>
            <a:r>
              <a:rPr lang="es-MX" sz="2800" dirty="0">
                <a:latin typeface="Arial" pitchFamily="34" charset="0"/>
                <a:cs typeface="Arial" pitchFamily="34" charset="0"/>
              </a:rPr>
              <a:t>Este programa es desarrollado y distribuido por Microsoft, y es utilizado normalmente en tareas financieras y contables.</a:t>
            </a:r>
          </a:p>
          <a:p>
            <a:endParaRPr lang="es-MX" sz="2800" dirty="0"/>
          </a:p>
        </p:txBody>
      </p:sp>
    </p:spTree>
    <p:extLst>
      <p:ext uri="{BB962C8B-B14F-4D97-AF65-F5344CB8AC3E}">
        <p14:creationId xmlns:p14="http://schemas.microsoft.com/office/powerpoint/2010/main" val="13667014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27408" y="260648"/>
            <a:ext cx="6336704" cy="707886"/>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MX"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USOS DE EXCEL</a:t>
            </a:r>
          </a:p>
        </p:txBody>
      </p:sp>
      <p:sp>
        <p:nvSpPr>
          <p:cNvPr id="6" name="5 Rectángulo"/>
          <p:cNvSpPr/>
          <p:nvPr/>
        </p:nvSpPr>
        <p:spPr>
          <a:xfrm>
            <a:off x="8604448" y="0"/>
            <a:ext cx="539552" cy="6858000"/>
          </a:xfrm>
          <a:prstGeom prst="rect">
            <a:avLst/>
          </a:prstGeom>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50" name="Picture 2" descr="C:\Users\Taller de Info. III\Desktop\Microsoft-Excel-2010-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0205" y="2132856"/>
            <a:ext cx="1095747" cy="1070569"/>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contenido"/>
          <p:cNvSpPr>
            <a:spLocks noGrp="1"/>
          </p:cNvSpPr>
          <p:nvPr>
            <p:ph idx="1"/>
          </p:nvPr>
        </p:nvSpPr>
        <p:spPr>
          <a:xfrm>
            <a:off x="755576" y="1444840"/>
            <a:ext cx="6264696" cy="4319245"/>
          </a:xfrm>
        </p:spPr>
        <p:txBody>
          <a:bodyPr/>
          <a:lstStyle/>
          <a:p>
            <a:pPr algn="just"/>
            <a:r>
              <a:rPr lang="es-MX" dirty="0"/>
              <a:t>Tareas financieras </a:t>
            </a:r>
          </a:p>
          <a:p>
            <a:pPr algn="just"/>
            <a:r>
              <a:rPr lang="es-MX" dirty="0"/>
              <a:t>Contabilidad</a:t>
            </a:r>
          </a:p>
          <a:p>
            <a:pPr algn="just"/>
            <a:r>
              <a:rPr lang="es-MX" dirty="0"/>
              <a:t>Crear gráficos</a:t>
            </a:r>
          </a:p>
          <a:p>
            <a:pPr algn="just"/>
            <a:r>
              <a:rPr lang="es-MX" dirty="0"/>
              <a:t>Crear una agenda</a:t>
            </a:r>
          </a:p>
          <a:p>
            <a:pPr algn="just"/>
            <a:r>
              <a:rPr lang="es-MX" dirty="0"/>
              <a:t>Planillas de control de empleados</a:t>
            </a:r>
          </a:p>
          <a:p>
            <a:pPr algn="just"/>
            <a:r>
              <a:rPr lang="es-MX" dirty="0"/>
              <a:t>Etc.</a:t>
            </a:r>
          </a:p>
          <a:p>
            <a:endParaRPr lang="es-MX" dirty="0"/>
          </a:p>
        </p:txBody>
      </p:sp>
    </p:spTree>
    <p:extLst>
      <p:ext uri="{BB962C8B-B14F-4D97-AF65-F5344CB8AC3E}">
        <p14:creationId xmlns:p14="http://schemas.microsoft.com/office/powerpoint/2010/main" val="16977843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Proceso"/>
          <p:cNvSpPr/>
          <p:nvPr/>
        </p:nvSpPr>
        <p:spPr>
          <a:xfrm>
            <a:off x="0" y="0"/>
            <a:ext cx="9144000" cy="620688"/>
          </a:xfrm>
          <a:prstGeom prst="flowChartProcess">
            <a:avLst/>
          </a:prstGeom>
          <a:solidFill>
            <a:schemeClr val="accent3"/>
          </a:solidFill>
          <a:ln>
            <a:solidFill>
              <a:schemeClr val="accent3"/>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1 Título"/>
          <p:cNvSpPr>
            <a:spLocks noGrp="1"/>
          </p:cNvSpPr>
          <p:nvPr>
            <p:ph type="ctrTitle"/>
          </p:nvPr>
        </p:nvSpPr>
        <p:spPr>
          <a:xfrm>
            <a:off x="652736" y="764704"/>
            <a:ext cx="8352928" cy="1008112"/>
          </a:xfrm>
          <a:ln>
            <a:solidFill>
              <a:schemeClr val="accent3"/>
            </a:solidFill>
          </a:ln>
          <a:scene3d>
            <a:camera prst="orthographicFront"/>
            <a:lightRig rig="threePt" dir="t"/>
          </a:scene3d>
          <a:sp3d>
            <a:bevelT prst="convex"/>
          </a:sp3d>
        </p:spPr>
        <p:style>
          <a:lnRef idx="2">
            <a:schemeClr val="accent1"/>
          </a:lnRef>
          <a:fillRef idx="1">
            <a:schemeClr val="lt1"/>
          </a:fillRef>
          <a:effectRef idx="0">
            <a:schemeClr val="accent1"/>
          </a:effectRef>
          <a:fontRef idx="minor">
            <a:schemeClr val="dk1"/>
          </a:fontRef>
        </p:style>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s-MX" sz="4800" cap="all" dirty="0" err="1">
                <a:ln>
                  <a:solidFill>
                    <a:schemeClr val="accent3"/>
                  </a:solidFill>
                </a:ln>
                <a:solidFill>
                  <a:schemeClr val="accent3"/>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scratch</a:t>
            </a:r>
            <a:endParaRPr lang="es-MX" sz="4800" cap="all" dirty="0">
              <a:ln>
                <a:solidFill>
                  <a:schemeClr val="accent3"/>
                </a:solidFill>
              </a:ln>
              <a:solidFill>
                <a:schemeClr val="accent3"/>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pic>
        <p:nvPicPr>
          <p:cNvPr id="1026" name="Picture 2" descr="C:\Users\Taller de Info. III\Desktop\scratch-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4143231"/>
            <a:ext cx="2667000" cy="1857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C:\Users\Taller de Info. III\Desktop\180px-Scratch_cat_lar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7566" y="4130531"/>
            <a:ext cx="1714500" cy="1847850"/>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894160" y="2060848"/>
            <a:ext cx="7992888" cy="1866359"/>
          </a:xfrm>
          <a:prstGeom prst="rect">
            <a:avLst/>
          </a:prstGeom>
          <a:noFill/>
        </p:spPr>
        <p:txBody>
          <a:bodyPr wrap="square" rtlCol="0">
            <a:spAutoFit/>
          </a:bodyPr>
          <a:lstStyle/>
          <a:p>
            <a:pPr algn="just"/>
            <a:r>
              <a:rPr lang="es-MX" sz="2800" dirty="0" err="1">
                <a:latin typeface="Arial" pitchFamily="34" charset="0"/>
                <a:cs typeface="Arial" pitchFamily="34" charset="0"/>
              </a:rPr>
              <a:t>Scratch</a:t>
            </a:r>
            <a:r>
              <a:rPr lang="es-MX" sz="2800" dirty="0">
                <a:latin typeface="Arial" pitchFamily="34" charset="0"/>
                <a:cs typeface="Arial" pitchFamily="34" charset="0"/>
              </a:rPr>
              <a:t> es un lenguaje de programación que facilita crear historias interactivas, juegos y animaciones y compartir sus creaciones con otras personas en la Web.</a:t>
            </a:r>
            <a:endParaRPr lang="es-MX" sz="2800" dirty="0">
              <a:latin typeface="Arial" pitchFamily="34" charset="0"/>
              <a:cs typeface="Arial" pitchFamily="34" charset="0"/>
            </a:endParaRPr>
          </a:p>
        </p:txBody>
      </p:sp>
    </p:spTree>
    <p:extLst>
      <p:ext uri="{BB962C8B-B14F-4D97-AF65-F5344CB8AC3E}">
        <p14:creationId xmlns:p14="http://schemas.microsoft.com/office/powerpoint/2010/main" val="8951582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604448" y="0"/>
            <a:ext cx="539552" cy="6858000"/>
          </a:xfrm>
          <a:prstGeom prst="rect">
            <a:avLst/>
          </a:prstGeom>
          <a:solidFill>
            <a:schemeClr val="accent3"/>
          </a:solidFill>
          <a:ln>
            <a:solidFill>
              <a:schemeClr val="accent3"/>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Título"/>
          <p:cNvSpPr>
            <a:spLocks noGrp="1"/>
          </p:cNvSpPr>
          <p:nvPr>
            <p:ph type="title"/>
          </p:nvPr>
        </p:nvSpPr>
        <p:spPr>
          <a:xfrm>
            <a:off x="611560" y="136848"/>
            <a:ext cx="6696744" cy="987896"/>
          </a:xfrm>
        </p:spPr>
        <p:txBody>
          <a:bodyPr>
            <a:noAutofit/>
          </a:bodyPr>
          <a:lstStyle/>
          <a:p>
            <a:pPr algn="ctr"/>
            <a:r>
              <a:rPr lang="es-MX" sz="2400" dirty="0" smtClean="0">
                <a:solidFill>
                  <a:prstClr val="white"/>
                </a:solidFill>
                <a:latin typeface="Arial" pitchFamily="34" charset="0"/>
                <a:cs typeface="Arial" pitchFamily="34" charset="0"/>
              </a:rPr>
              <a:t/>
            </a:r>
            <a:br>
              <a:rPr lang="es-MX" sz="2400" dirty="0" smtClean="0">
                <a:solidFill>
                  <a:prstClr val="white"/>
                </a:solidFill>
                <a:latin typeface="Arial" pitchFamily="34" charset="0"/>
                <a:cs typeface="Arial" pitchFamily="34" charset="0"/>
              </a:rPr>
            </a:br>
            <a:r>
              <a:rPr lang="es-MX" sz="2400" dirty="0">
                <a:solidFill>
                  <a:prstClr val="white"/>
                </a:solidFill>
                <a:latin typeface="Arial" pitchFamily="34" charset="0"/>
                <a:cs typeface="Arial" pitchFamily="34" charset="0"/>
              </a:rPr>
              <a:t/>
            </a:r>
            <a:br>
              <a:rPr lang="es-MX" sz="2400" dirty="0">
                <a:solidFill>
                  <a:prstClr val="white"/>
                </a:solidFill>
                <a:latin typeface="Arial" pitchFamily="34" charset="0"/>
                <a:cs typeface="Arial" pitchFamily="34" charset="0"/>
              </a:rPr>
            </a:br>
            <a:r>
              <a:rPr lang="es-MX" sz="2400" dirty="0" smtClean="0">
                <a:solidFill>
                  <a:prstClr val="white"/>
                </a:solidFill>
                <a:latin typeface="Arial" pitchFamily="34" charset="0"/>
                <a:cs typeface="Arial" pitchFamily="34" charset="0"/>
              </a:rPr>
              <a:t/>
            </a:r>
            <a:br>
              <a:rPr lang="es-MX" sz="2400" dirty="0" smtClean="0">
                <a:solidFill>
                  <a:prstClr val="white"/>
                </a:solidFill>
                <a:latin typeface="Arial" pitchFamily="34" charset="0"/>
                <a:cs typeface="Arial" pitchFamily="34" charset="0"/>
              </a:rPr>
            </a:br>
            <a:r>
              <a:rPr lang="es-MX" sz="2400" dirty="0">
                <a:solidFill>
                  <a:prstClr val="white"/>
                </a:solidFill>
                <a:latin typeface="Arial" pitchFamily="34" charset="0"/>
                <a:cs typeface="Arial" pitchFamily="34" charset="0"/>
              </a:rPr>
              <a:t/>
            </a:r>
            <a:br>
              <a:rPr lang="es-MX" sz="2400" dirty="0">
                <a:solidFill>
                  <a:prstClr val="white"/>
                </a:solidFill>
                <a:latin typeface="Arial" pitchFamily="34" charset="0"/>
                <a:cs typeface="Arial" pitchFamily="34" charset="0"/>
              </a:rPr>
            </a:br>
            <a:r>
              <a:rPr lang="es-MX" sz="2400" dirty="0" smtClean="0">
                <a:solidFill>
                  <a:prstClr val="white"/>
                </a:solidFill>
                <a:latin typeface="Arial" pitchFamily="34" charset="0"/>
                <a:cs typeface="Arial" pitchFamily="34" charset="0"/>
              </a:rPr>
              <a:t/>
            </a:r>
            <a:br>
              <a:rPr lang="es-MX" sz="2400" dirty="0" smtClean="0">
                <a:solidFill>
                  <a:prstClr val="white"/>
                </a:solidFill>
                <a:latin typeface="Arial" pitchFamily="34" charset="0"/>
                <a:cs typeface="Arial" pitchFamily="34" charset="0"/>
              </a:rPr>
            </a:br>
            <a:r>
              <a:rPr lang="es-MX" sz="2400" dirty="0">
                <a:solidFill>
                  <a:prstClr val="white"/>
                </a:solidFill>
                <a:latin typeface="Arial" pitchFamily="34" charset="0"/>
                <a:cs typeface="Arial" pitchFamily="34" charset="0"/>
              </a:rPr>
              <a:t/>
            </a:r>
            <a:br>
              <a:rPr lang="es-MX" sz="2400" dirty="0">
                <a:solidFill>
                  <a:prstClr val="white"/>
                </a:solidFill>
                <a:latin typeface="Arial" pitchFamily="34" charset="0"/>
                <a:cs typeface="Arial" pitchFamily="34" charset="0"/>
              </a:rPr>
            </a:br>
            <a:r>
              <a:rPr lang="es-MX" sz="2400" dirty="0" smtClean="0">
                <a:solidFill>
                  <a:prstClr val="white"/>
                </a:solidFill>
                <a:latin typeface="Arial" pitchFamily="34" charset="0"/>
                <a:cs typeface="Arial" pitchFamily="34" charset="0"/>
              </a:rPr>
              <a:t>En </a:t>
            </a:r>
            <a:r>
              <a:rPr lang="es-MX" sz="2400" dirty="0">
                <a:solidFill>
                  <a:prstClr val="white"/>
                </a:solidFill>
                <a:latin typeface="Arial" pitchFamily="34" charset="0"/>
                <a:cs typeface="Arial" pitchFamily="34" charset="0"/>
              </a:rPr>
              <a:t>esta imagen se observa la programación del video juego de Mario </a:t>
            </a:r>
            <a:r>
              <a:rPr lang="es-MX" sz="2400" dirty="0" err="1">
                <a:solidFill>
                  <a:prstClr val="white"/>
                </a:solidFill>
                <a:latin typeface="Arial" pitchFamily="34" charset="0"/>
                <a:cs typeface="Arial" pitchFamily="34" charset="0"/>
              </a:rPr>
              <a:t>Bros</a:t>
            </a:r>
            <a:r>
              <a:rPr lang="es-MX" sz="2400" dirty="0">
                <a:solidFill>
                  <a:prstClr val="white"/>
                </a:solidFill>
                <a:latin typeface="Arial" pitchFamily="34" charset="0"/>
                <a:cs typeface="Arial" pitchFamily="34" charset="0"/>
              </a:rPr>
              <a:t> que hicimos en clase.</a:t>
            </a:r>
            <a:endParaRPr lang="es-MX" sz="4000" dirty="0">
              <a:latin typeface="Arial" pitchFamily="34" charset="0"/>
              <a:cs typeface="Arial" pitchFamily="34" charset="0"/>
            </a:endParaRPr>
          </a:p>
        </p:txBody>
      </p:sp>
      <p:pic>
        <p:nvPicPr>
          <p:cNvPr id="8" name="Picture 2" descr="http://bevenson.files.wordpress.com/2011/12/super-mario-brothers-1s1s-scratch.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129" y="1124744"/>
            <a:ext cx="8148119" cy="51241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Taller de Info. III\Desktop\180px-Scratch_cat_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188640"/>
            <a:ext cx="704234" cy="7590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www.gifmania.com.mx/juegos/mario-bros/ani_4castle2.gif">
            <a:hlinkClick r:id="rId5"/>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764072" y="3882214"/>
            <a:ext cx="2811176" cy="2394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1521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27440" y="332656"/>
            <a:ext cx="3316560" cy="3240360"/>
          </a:xfrm>
        </p:spPr>
        <p:txBody>
          <a:bodyPr>
            <a:normAutofit/>
          </a:bodyPr>
          <a:lstStyle/>
          <a:p>
            <a:r>
              <a:rPr lang="es-MX" sz="4800" b="1" dirty="0">
                <a:effectLst>
                  <a:outerShdw blurRad="38100" dist="38100" dir="2700000" algn="tl">
                    <a:srgbClr val="000000">
                      <a:alpha val="43137"/>
                    </a:srgbClr>
                  </a:outerShdw>
                </a:effectLst>
              </a:rPr>
              <a:t>Video Mapping</a:t>
            </a:r>
            <a:r>
              <a:rPr lang="es-MX" sz="4800" dirty="0"/>
              <a:t/>
            </a:r>
            <a:br>
              <a:rPr lang="es-MX" sz="4800" dirty="0"/>
            </a:br>
            <a:r>
              <a:rPr lang="es-MX" sz="6000" b="1" dirty="0">
                <a:solidFill>
                  <a:schemeClr val="accent2">
                    <a:lumMod val="75000"/>
                  </a:schemeClr>
                </a:solidFill>
                <a:effectLst>
                  <a:outerShdw blurRad="38100" dist="38100" dir="2700000" algn="tl">
                    <a:srgbClr val="000000">
                      <a:alpha val="43137"/>
                    </a:srgbClr>
                  </a:outerShdw>
                </a:effectLst>
              </a:rPr>
              <a:t>3d</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639494" cy="6889165"/>
          </a:xfrm>
          <a:prstGeom prst="rect">
            <a:avLst/>
          </a:prstGeom>
        </p:spPr>
      </p:pic>
    </p:spTree>
    <p:extLst>
      <p:ext uri="{BB962C8B-B14F-4D97-AF65-F5344CB8AC3E}">
        <p14:creationId xmlns:p14="http://schemas.microsoft.com/office/powerpoint/2010/main" val="5389388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63688" y="404664"/>
            <a:ext cx="5486400" cy="566738"/>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s-MX" sz="3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VIDEO MAPPING 3D</a:t>
            </a:r>
          </a:p>
        </p:txBody>
      </p:sp>
      <p:sp>
        <p:nvSpPr>
          <p:cNvPr id="4" name="3 CuadroTexto"/>
          <p:cNvSpPr txBox="1"/>
          <p:nvPr/>
        </p:nvSpPr>
        <p:spPr>
          <a:xfrm>
            <a:off x="827584" y="1052736"/>
            <a:ext cx="7992888" cy="5078313"/>
          </a:xfrm>
          <a:prstGeom prst="rect">
            <a:avLst/>
          </a:prstGeom>
          <a:noFill/>
        </p:spPr>
        <p:txBody>
          <a:bodyPr wrap="square" rtlCol="0">
            <a:spAutoFit/>
          </a:bodyPr>
          <a:lstStyle/>
          <a:p>
            <a:pPr algn="ctr"/>
            <a:r>
              <a:rPr lang="es-MX" b="1" dirty="0" smtClean="0"/>
              <a:t>¿Qué </a:t>
            </a:r>
            <a:r>
              <a:rPr lang="es-MX" b="1" dirty="0"/>
              <a:t>es el video </a:t>
            </a:r>
            <a:r>
              <a:rPr lang="es-MX" b="1" dirty="0" err="1"/>
              <a:t>Mapping</a:t>
            </a:r>
            <a:r>
              <a:rPr lang="es-MX" b="1" dirty="0" smtClean="0"/>
              <a:t>?</a:t>
            </a:r>
            <a:endParaRPr lang="es-MX" b="1" dirty="0"/>
          </a:p>
          <a:p>
            <a:pPr algn="ctr"/>
            <a:endParaRPr lang="es-MX" b="1" dirty="0"/>
          </a:p>
          <a:p>
            <a:pPr algn="just"/>
            <a:r>
              <a:rPr lang="es-MX" dirty="0"/>
              <a:t>Video </a:t>
            </a:r>
            <a:r>
              <a:rPr lang="es-MX" dirty="0" err="1"/>
              <a:t>Mapping</a:t>
            </a:r>
            <a:r>
              <a:rPr lang="es-MX" dirty="0"/>
              <a:t>, esta llamado a convertirse en el futuro de la publicidad urbana, las imágenes estereoscópicas y sonidos atraen fácilmente el interés del publico, si a esto le sumamos la creatividad con que se muestran las ideas, el resultado para la publicidad es prometedor.</a:t>
            </a:r>
          </a:p>
          <a:p>
            <a:pPr algn="just"/>
            <a:endParaRPr lang="es-MX" dirty="0"/>
          </a:p>
          <a:p>
            <a:pPr algn="just"/>
            <a:r>
              <a:rPr lang="es-MX" dirty="0"/>
              <a:t>La aplicación de las nuevas tecnologías a la expresión artística produce en ocasiones resultados sorprendentes. Ese es el caso del Video </a:t>
            </a:r>
            <a:r>
              <a:rPr lang="es-MX" dirty="0" err="1"/>
              <a:t>Mapping</a:t>
            </a:r>
            <a:r>
              <a:rPr lang="es-MX" dirty="0"/>
              <a:t>.</a:t>
            </a:r>
          </a:p>
          <a:p>
            <a:pPr algn="just"/>
            <a:endParaRPr lang="es-MX" dirty="0"/>
          </a:p>
          <a:p>
            <a:pPr algn="just"/>
            <a:r>
              <a:rPr lang="es-MX" dirty="0"/>
              <a:t>El video </a:t>
            </a:r>
            <a:r>
              <a:rPr lang="es-MX" dirty="0" err="1"/>
              <a:t>Mapping</a:t>
            </a:r>
            <a:r>
              <a:rPr lang="es-MX" dirty="0"/>
              <a:t> es una técnica consistente en proyectar imágenes sobre superficies reales, generalmente inanimadas, para conseguir efectos de movimiento o 3D dando lugar a un espectáculo artístico fuera de lo común.</a:t>
            </a:r>
          </a:p>
          <a:p>
            <a:pPr algn="just"/>
            <a:endParaRPr lang="es-MX" dirty="0"/>
          </a:p>
          <a:p>
            <a:pPr algn="just"/>
            <a:r>
              <a:rPr lang="es-MX" dirty="0"/>
              <a:t>La práctica más habitual en las técnicas de video </a:t>
            </a:r>
            <a:r>
              <a:rPr lang="es-MX" dirty="0" err="1"/>
              <a:t>Mapping</a:t>
            </a:r>
            <a:r>
              <a:rPr lang="es-MX" dirty="0"/>
              <a:t> es proyectar las imágenes sobre edificios, acompañando los efectos visuales con efectos sonoros que aporten mayor espectacularidad al espectáculo, aunque es posible realizar un Video </a:t>
            </a:r>
            <a:r>
              <a:rPr lang="es-MX" dirty="0" err="1"/>
              <a:t>Mapping</a:t>
            </a:r>
            <a:r>
              <a:rPr lang="es-MX" dirty="0"/>
              <a:t> sobre cualquier objeto o producto, automóviles, stands, cajas, etc.</a:t>
            </a:r>
            <a:endParaRPr lang="es-MX" dirty="0"/>
          </a:p>
        </p:txBody>
      </p:sp>
    </p:spTree>
    <p:extLst>
      <p:ext uri="{BB962C8B-B14F-4D97-AF65-F5344CB8AC3E}">
        <p14:creationId xmlns:p14="http://schemas.microsoft.com/office/powerpoint/2010/main" val="2749227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76470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1 Título"/>
          <p:cNvSpPr txBox="1">
            <a:spLocks/>
          </p:cNvSpPr>
          <p:nvPr/>
        </p:nvSpPr>
        <p:spPr>
          <a:xfrm rot="10800000" flipV="1">
            <a:off x="1354819" y="2420888"/>
            <a:ext cx="6408712" cy="2376264"/>
          </a:xfrm>
          <a:prstGeom prst="rect">
            <a:avLst/>
          </a:prstGeom>
          <a:solidFill>
            <a:schemeClr val="tx2">
              <a:lumMod val="40000"/>
              <a:lumOff val="60000"/>
            </a:schemeClr>
          </a:solidFill>
          <a:ln w="25400" cap="flat" cmpd="sng" algn="ctr">
            <a:solidFill>
              <a:srgbClr val="74E2C8"/>
            </a:solidFill>
            <a:prstDash val="solid"/>
          </a:ln>
          <a:scene3d>
            <a:camera prst="orthographicFront"/>
            <a:lightRig rig="threePt" dir="t"/>
          </a:scene3d>
          <a:sp3d>
            <a:bevelT prst="convex"/>
          </a:sp3d>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685800" indent="-685800" algn="just">
              <a:buFont typeface="Arial" pitchFamily="34" charset="0"/>
              <a:buChar char="•"/>
            </a:pPr>
            <a:r>
              <a:rPr lang="es-MX" sz="2800" cap="all" dirty="0">
                <a:ln>
                  <a:solidFill>
                    <a:srgbClr val="74E2C8"/>
                  </a:solidFill>
                </a:ln>
                <a:solidFill>
                  <a:srgbClr val="74E2C8"/>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Microsoft Publisher</a:t>
            </a:r>
            <a:endParaRPr lang="es-MX" sz="2800" cap="all" dirty="0">
              <a:ln>
                <a:solidFill>
                  <a:srgbClr val="FF5050"/>
                </a:solidFill>
              </a:ln>
              <a:solidFill>
                <a:srgbClr val="FF7C8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a:p>
            <a:pPr marL="685800" indent="-685800" algn="just">
              <a:buFont typeface="Arial" pitchFamily="34" charset="0"/>
              <a:buChar char="•"/>
            </a:pPr>
            <a:r>
              <a:rPr lang="es-MX" sz="2800" cap="all" dirty="0">
                <a:ln>
                  <a:solidFill>
                    <a:srgbClr val="FF5050"/>
                  </a:solidFill>
                </a:ln>
                <a:solidFill>
                  <a:schemeClr val="accent3">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MULTIMEDIA</a:t>
            </a:r>
          </a:p>
          <a:p>
            <a:pPr marL="685800" indent="-685800" algn="just">
              <a:buFont typeface="Arial" pitchFamily="34" charset="0"/>
              <a:buChar char="•"/>
            </a:pPr>
            <a:r>
              <a:rPr lang="es-MX" sz="2800" cap="all" dirty="0">
                <a:ln>
                  <a:solidFill>
                    <a:srgbClr val="FF5050"/>
                  </a:solidFill>
                </a:ln>
                <a:solidFill>
                  <a:schemeClr val="bg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PROYECTO TECNOLÓGICO</a:t>
            </a:r>
          </a:p>
          <a:p>
            <a:pPr marL="685800" indent="-685800" algn="just">
              <a:buFont typeface="Arial" pitchFamily="34" charset="0"/>
              <a:buChar char="•"/>
            </a:pPr>
            <a:r>
              <a:rPr lang="es-MX" sz="2800" cap="all" dirty="0">
                <a:ln>
                  <a:solidFill>
                    <a:srgbClr val="FF5050"/>
                  </a:solidFill>
                </a:ln>
                <a:solidFill>
                  <a:schemeClr val="bg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COMUNICACIÓN DIGITAL</a:t>
            </a:r>
            <a:endParaRPr lang="es-MX" sz="2800" dirty="0">
              <a:ln w="18415" cmpd="sng">
                <a:solidFill>
                  <a:srgbClr val="7030A0"/>
                </a:solidFill>
                <a:prstDash val="solid"/>
              </a:ln>
              <a:solidFill>
                <a:schemeClr val="bg2">
                  <a:lumMod val="50000"/>
                </a:schemeClr>
              </a:solidFill>
              <a:effectLst>
                <a:outerShdw blurRad="63500" dir="3600000" algn="tl" rotWithShape="0">
                  <a:srgbClr val="000000">
                    <a:alpha val="70000"/>
                  </a:srgbClr>
                </a:outerShdw>
              </a:effectLst>
              <a:latin typeface="Arial" pitchFamily="34" charset="0"/>
              <a:cs typeface="Arial" pitchFamily="34" charset="0"/>
            </a:endParaRPr>
          </a:p>
        </p:txBody>
      </p:sp>
      <p:sp>
        <p:nvSpPr>
          <p:cNvPr id="5" name="4 Rectángulo"/>
          <p:cNvSpPr/>
          <p:nvPr/>
        </p:nvSpPr>
        <p:spPr>
          <a:xfrm>
            <a:off x="1979712" y="1052736"/>
            <a:ext cx="4570482" cy="923330"/>
          </a:xfrm>
          <a:prstGeom prst="rect">
            <a:avLst/>
          </a:prstGeom>
          <a:noFill/>
        </p:spPr>
        <p:txBody>
          <a:bodyPr wrap="none" lIns="91440" tIns="45720" rIns="91440" bIns="45720">
            <a:spAutoFit/>
          </a:bodyPr>
          <a:lstStyle/>
          <a:p>
            <a:pPr algn="ctr"/>
            <a:r>
              <a:rPr lang="es-MX"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SEMESTRE 4</a:t>
            </a:r>
            <a:endParaRPr lang="es-MX"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extLst>
      <p:ext uri="{BB962C8B-B14F-4D97-AF65-F5344CB8AC3E}">
        <p14:creationId xmlns:p14="http://schemas.microsoft.com/office/powerpoint/2010/main" val="26256563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Proceso"/>
          <p:cNvSpPr/>
          <p:nvPr/>
        </p:nvSpPr>
        <p:spPr>
          <a:xfrm>
            <a:off x="0" y="0"/>
            <a:ext cx="9144000" cy="620688"/>
          </a:xfrm>
          <a:prstGeom prst="flowChartProcess">
            <a:avLst/>
          </a:prstGeom>
          <a:solidFill>
            <a:srgbClr val="74E2C8"/>
          </a:solidFill>
          <a:ln>
            <a:solidFill>
              <a:srgbClr val="74E2C8"/>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1 Título"/>
          <p:cNvSpPr>
            <a:spLocks noGrp="1"/>
          </p:cNvSpPr>
          <p:nvPr>
            <p:ph type="ctrTitle"/>
          </p:nvPr>
        </p:nvSpPr>
        <p:spPr>
          <a:xfrm>
            <a:off x="652736" y="764704"/>
            <a:ext cx="8352928" cy="1008112"/>
          </a:xfrm>
          <a:ln>
            <a:solidFill>
              <a:srgbClr val="74E2C8"/>
            </a:solidFill>
          </a:ln>
          <a:scene3d>
            <a:camera prst="orthographicFront"/>
            <a:lightRig rig="threePt" dir="t"/>
          </a:scene3d>
          <a:sp3d>
            <a:bevelT prst="convex"/>
          </a:sp3d>
        </p:spPr>
        <p:style>
          <a:lnRef idx="2">
            <a:schemeClr val="accent1"/>
          </a:lnRef>
          <a:fillRef idx="1">
            <a:schemeClr val="lt1"/>
          </a:fillRef>
          <a:effectRef idx="0">
            <a:schemeClr val="accent1"/>
          </a:effectRef>
          <a:fontRef idx="minor">
            <a:schemeClr val="dk1"/>
          </a:fontRef>
        </p:style>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s-MX" sz="4800" cap="all" dirty="0">
                <a:ln>
                  <a:solidFill>
                    <a:srgbClr val="74E2C8"/>
                  </a:solidFill>
                </a:ln>
                <a:solidFill>
                  <a:srgbClr val="74E2C8"/>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Microsoft Publisher</a:t>
            </a:r>
          </a:p>
        </p:txBody>
      </p:sp>
      <p:pic>
        <p:nvPicPr>
          <p:cNvPr id="9" name="Picture 2" descr="http://upload.wikimedia.org/wikipedia/fr/3/38/Publisher.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924" y="4869160"/>
            <a:ext cx="1872208" cy="1872208"/>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899592" y="2060848"/>
            <a:ext cx="7848872" cy="2677656"/>
          </a:xfrm>
          <a:prstGeom prst="rect">
            <a:avLst/>
          </a:prstGeom>
          <a:noFill/>
        </p:spPr>
        <p:txBody>
          <a:bodyPr wrap="square" rtlCol="0">
            <a:spAutoFit/>
          </a:bodyPr>
          <a:lstStyle/>
          <a:p>
            <a:pPr algn="just"/>
            <a:r>
              <a:rPr lang="es-MX" sz="2800" dirty="0">
                <a:latin typeface="Arial" pitchFamily="34" charset="0"/>
                <a:cs typeface="Arial" pitchFamily="34" charset="0"/>
              </a:rPr>
              <a:t>Es la aplicación de autoedición que provee un historial simple de edición similar al de su producto hermano Word. A menudo es considerado como un programa para principiantes, en el diseño y la maquetación de las páginas</a:t>
            </a:r>
            <a:endParaRPr lang="es-MX" sz="2800" dirty="0">
              <a:latin typeface="Arial" pitchFamily="34" charset="0"/>
              <a:cs typeface="Arial" pitchFamily="34" charset="0"/>
            </a:endParaRPr>
          </a:p>
        </p:txBody>
      </p:sp>
    </p:spTree>
    <p:extLst>
      <p:ext uri="{BB962C8B-B14F-4D97-AF65-F5344CB8AC3E}">
        <p14:creationId xmlns:p14="http://schemas.microsoft.com/office/powerpoint/2010/main" val="21718546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604448" y="0"/>
            <a:ext cx="539552" cy="6858000"/>
          </a:xfrm>
          <a:prstGeom prst="rect">
            <a:avLst/>
          </a:prstGeom>
          <a:solidFill>
            <a:srgbClr val="74E2C8"/>
          </a:solidFill>
          <a:ln>
            <a:solidFill>
              <a:srgbClr val="74E2C8"/>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Picture 2" descr="http://upload.wikimedia.org/wikipedia/fr/3/38/Publisher.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5297" y="5373216"/>
            <a:ext cx="1366438" cy="1366438"/>
          </a:xfrm>
          <a:prstGeom prst="rect">
            <a:avLst/>
          </a:prstGeom>
          <a:noFill/>
          <a:extLst>
            <a:ext uri="{909E8E84-426E-40DD-AFC4-6F175D3DCCD1}">
              <a14:hiddenFill xmlns:a14="http://schemas.microsoft.com/office/drawing/2010/main">
                <a:solidFill>
                  <a:srgbClr val="FFFFFF"/>
                </a:solidFill>
              </a14:hiddenFill>
            </a:ext>
          </a:extLst>
        </p:spPr>
      </p:pic>
      <p:sp>
        <p:nvSpPr>
          <p:cNvPr id="6" name="2 Título"/>
          <p:cNvSpPr>
            <a:spLocks noGrp="1"/>
          </p:cNvSpPr>
          <p:nvPr>
            <p:ph type="title"/>
          </p:nvPr>
        </p:nvSpPr>
        <p:spPr>
          <a:xfrm>
            <a:off x="755576" y="260648"/>
            <a:ext cx="7101080" cy="744990"/>
          </a:xfrm>
        </p:spPr>
        <p:txBody>
          <a:bodyPr/>
          <a:lstStyle/>
          <a:p>
            <a:pPr algn="ctr"/>
            <a:r>
              <a:rPr lang="es-MX" dirty="0">
                <a:ln w="12700">
                  <a:solidFill>
                    <a:srgbClr val="74E2C8"/>
                  </a:solidFill>
                  <a:prstDash val="solid"/>
                </a:ln>
                <a:solidFill>
                  <a:srgbClr val="74E2C8"/>
                </a:solidFill>
                <a:effectLst>
                  <a:outerShdw blurRad="41275" dist="20320" dir="1800000" algn="tl" rotWithShape="0">
                    <a:srgbClr val="000000">
                      <a:alpha val="40000"/>
                    </a:srgbClr>
                  </a:outerShdw>
                </a:effectLst>
              </a:rPr>
              <a:t>USOS DE PUBLISHER</a:t>
            </a:r>
          </a:p>
        </p:txBody>
      </p:sp>
      <p:pic>
        <p:nvPicPr>
          <p:cNvPr id="7" name="Picture 4" descr="http://www.impresoresgraficatroya.cl/wp-content/folleto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5580" y="548680"/>
            <a:ext cx="1803711" cy="17974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a:xfrm>
            <a:off x="683568" y="1052736"/>
            <a:ext cx="5904656" cy="5040560"/>
          </a:xfrm>
        </p:spPr>
        <p:txBody>
          <a:bodyPr>
            <a:normAutofit lnSpcReduction="10000"/>
          </a:bodyPr>
          <a:lstStyle/>
          <a:p>
            <a:pPr marL="0" indent="0" algn="just">
              <a:buNone/>
            </a:pPr>
            <a:r>
              <a:rPr lang="es-MX" dirty="0"/>
              <a:t>Ayuda a: </a:t>
            </a:r>
          </a:p>
          <a:p>
            <a:pPr algn="just"/>
            <a:r>
              <a:rPr lang="es-MX" dirty="0"/>
              <a:t>Crear</a:t>
            </a:r>
          </a:p>
          <a:p>
            <a:pPr algn="just"/>
            <a:r>
              <a:rPr lang="es-MX" dirty="0"/>
              <a:t>Personalizar </a:t>
            </a:r>
          </a:p>
          <a:p>
            <a:pPr algn="just"/>
            <a:r>
              <a:rPr lang="es-MX" dirty="0"/>
              <a:t>Compartir </a:t>
            </a:r>
          </a:p>
          <a:p>
            <a:pPr algn="just"/>
            <a:r>
              <a:rPr lang="es-MX" dirty="0"/>
              <a:t>Una amplia variedad de publicaciones y material de marketing. </a:t>
            </a:r>
          </a:p>
          <a:p>
            <a:pPr algn="just"/>
            <a:r>
              <a:rPr lang="es-MX" dirty="0"/>
              <a:t>Incluye una variedad de plantillas, instaladas y descargables desde su sitio web, para facilitar el proceso de diseño y maquetación.</a:t>
            </a:r>
          </a:p>
          <a:p>
            <a:endParaRPr lang="es-MX" dirty="0"/>
          </a:p>
        </p:txBody>
      </p:sp>
    </p:spTree>
    <p:extLst>
      <p:ext uri="{BB962C8B-B14F-4D97-AF65-F5344CB8AC3E}">
        <p14:creationId xmlns:p14="http://schemas.microsoft.com/office/powerpoint/2010/main" val="16155871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ctrTitle"/>
          </p:nvPr>
        </p:nvSpPr>
        <p:spPr>
          <a:xfrm>
            <a:off x="719572" y="764704"/>
            <a:ext cx="8352928" cy="936104"/>
          </a:xfrm>
          <a:ln>
            <a:solidFill>
              <a:srgbClr val="FF7C80"/>
            </a:solidFill>
          </a:ln>
          <a:scene3d>
            <a:camera prst="orthographicFront"/>
            <a:lightRig rig="threePt" dir="t"/>
          </a:scene3d>
          <a:sp3d>
            <a:bevelT prst="convex"/>
          </a:sp3d>
        </p:spPr>
        <p:style>
          <a:lnRef idx="2">
            <a:schemeClr val="accent1"/>
          </a:lnRef>
          <a:fillRef idx="1">
            <a:schemeClr val="lt1"/>
          </a:fillRef>
          <a:effectRef idx="0">
            <a:schemeClr val="accent1"/>
          </a:effectRef>
          <a:fontRef idx="minor">
            <a:schemeClr val="dk1"/>
          </a:fontRef>
        </p:style>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s-MX" sz="4800" cap="all" dirty="0">
                <a:ln>
                  <a:solidFill>
                    <a:srgbClr val="FF5050"/>
                  </a:solidFill>
                </a:ln>
                <a:solidFill>
                  <a:srgbClr val="FF7C8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Microsoft Access</a:t>
            </a:r>
          </a:p>
        </p:txBody>
      </p:sp>
      <p:sp>
        <p:nvSpPr>
          <p:cNvPr id="7" name="6 Proceso"/>
          <p:cNvSpPr/>
          <p:nvPr/>
        </p:nvSpPr>
        <p:spPr>
          <a:xfrm>
            <a:off x="0" y="0"/>
            <a:ext cx="9144000" cy="620688"/>
          </a:xfrm>
          <a:prstGeom prst="flowChartProcess">
            <a:avLst/>
          </a:prstGeom>
          <a:solidFill>
            <a:srgbClr val="FF99CC"/>
          </a:soli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7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4871825"/>
            <a:ext cx="1844824" cy="1844824"/>
          </a:xfrm>
          <a:prstGeom prst="rect">
            <a:avLst/>
          </a:prstGeom>
          <a:ln>
            <a:noFill/>
          </a:ln>
          <a:effectLst>
            <a:outerShdw blurRad="292100" dist="139700" dir="2700000" algn="tl" rotWithShape="0">
              <a:srgbClr val="333333">
                <a:alpha val="65000"/>
              </a:srgbClr>
            </a:outerShdw>
          </a:effectLst>
        </p:spPr>
      </p:pic>
      <p:sp>
        <p:nvSpPr>
          <p:cNvPr id="2" name="1 CuadroTexto"/>
          <p:cNvSpPr txBox="1"/>
          <p:nvPr/>
        </p:nvSpPr>
        <p:spPr>
          <a:xfrm>
            <a:off x="971600" y="2204865"/>
            <a:ext cx="7848872" cy="2677656"/>
          </a:xfrm>
          <a:prstGeom prst="rect">
            <a:avLst/>
          </a:prstGeom>
          <a:noFill/>
        </p:spPr>
        <p:txBody>
          <a:bodyPr wrap="square" rtlCol="0">
            <a:spAutoFit/>
          </a:bodyPr>
          <a:lstStyle/>
          <a:p>
            <a:pPr algn="just"/>
            <a:r>
              <a:rPr lang="es-MX" sz="2800" dirty="0">
                <a:latin typeface="Arial" pitchFamily="34" charset="0"/>
                <a:cs typeface="Arial" pitchFamily="34" charset="0"/>
              </a:rPr>
              <a:t>Es un Sistema de gestión de bases de datos . </a:t>
            </a:r>
          </a:p>
          <a:p>
            <a:pPr algn="just"/>
            <a:r>
              <a:rPr lang="es-MX" sz="2800" dirty="0">
                <a:latin typeface="Arial" pitchFamily="34" charset="0"/>
                <a:cs typeface="Arial" pitchFamily="34" charset="0"/>
              </a:rPr>
              <a:t>Es igualmente un gestor de datos que recopila información relativa a un asunto o propósito particular, como el seguimiento de pedidos de clientes o el mantenimiento de una colección de música. </a:t>
            </a:r>
            <a:endParaRPr lang="es-MX" sz="2800" dirty="0">
              <a:latin typeface="Arial" pitchFamily="34" charset="0"/>
              <a:cs typeface="Arial" pitchFamily="34" charset="0"/>
            </a:endParaRPr>
          </a:p>
        </p:txBody>
      </p:sp>
    </p:spTree>
    <p:extLst>
      <p:ext uri="{BB962C8B-B14F-4D97-AF65-F5344CB8AC3E}">
        <p14:creationId xmlns:p14="http://schemas.microsoft.com/office/powerpoint/2010/main" val="17991128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619672" y="1556792"/>
            <a:ext cx="6336704" cy="2585323"/>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MX"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Objetivo general</a:t>
            </a:r>
            <a:br>
              <a:rPr lang="es-MX"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br>
            <a:r>
              <a:rPr lang="es-MX"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del taller</a:t>
            </a:r>
            <a:endParaRPr lang="es-MX"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spTree>
    <p:extLst>
      <p:ext uri="{BB962C8B-B14F-4D97-AF65-F5344CB8AC3E}">
        <p14:creationId xmlns:p14="http://schemas.microsoft.com/office/powerpoint/2010/main" val="719337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755576" y="151812"/>
            <a:ext cx="6995121" cy="994123"/>
          </a:xfrm>
        </p:spPr>
        <p:txBody>
          <a:bodyPr>
            <a:normAutofit/>
          </a:bodyPr>
          <a:lstStyle/>
          <a:p>
            <a:pPr algn="ctr"/>
            <a:r>
              <a:rPr lang="es-MX" sz="4400" dirty="0">
                <a:ln w="12700">
                  <a:solidFill>
                    <a:srgbClr val="FF5050"/>
                  </a:solidFill>
                  <a:prstDash val="solid"/>
                </a:ln>
                <a:solidFill>
                  <a:srgbClr val="FF7C80"/>
                </a:solidFill>
                <a:effectLst>
                  <a:outerShdw blurRad="41275" dist="20320" dir="1800000" algn="tl" rotWithShape="0">
                    <a:srgbClr val="000000">
                      <a:alpha val="40000"/>
                    </a:srgbClr>
                  </a:outerShdw>
                </a:effectLst>
              </a:rPr>
              <a:t>USOS DE ACCESS</a:t>
            </a:r>
          </a:p>
        </p:txBody>
      </p:sp>
      <p:sp>
        <p:nvSpPr>
          <p:cNvPr id="4" name="3 Rectángulo"/>
          <p:cNvSpPr/>
          <p:nvPr/>
        </p:nvSpPr>
        <p:spPr>
          <a:xfrm>
            <a:off x="8604448" y="0"/>
            <a:ext cx="539552" cy="6858000"/>
          </a:xfrm>
          <a:prstGeom prst="rect">
            <a:avLst/>
          </a:prstGeom>
          <a:solidFill>
            <a:srgbClr val="FF99CC"/>
          </a:soli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767799">
            <a:off x="7068520" y="3365241"/>
            <a:ext cx="878771" cy="878771"/>
          </a:xfrm>
          <a:prstGeom prst="rect">
            <a:avLst/>
          </a:prstGeo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33626">
            <a:off x="6884646" y="1497392"/>
            <a:ext cx="1246519" cy="124651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5501" y="4725144"/>
            <a:ext cx="1266831" cy="1266831"/>
          </a:xfrm>
          <a:prstGeom prst="rect">
            <a:avLst/>
          </a:prstGeom>
        </p:spPr>
      </p:pic>
      <p:pic>
        <p:nvPicPr>
          <p:cNvPr id="8" name="7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1524" y="176797"/>
            <a:ext cx="576064" cy="57606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8 Marcador de contenido"/>
          <p:cNvSpPr>
            <a:spLocks noGrp="1"/>
          </p:cNvSpPr>
          <p:nvPr>
            <p:ph idx="1"/>
          </p:nvPr>
        </p:nvSpPr>
        <p:spPr>
          <a:xfrm>
            <a:off x="914402" y="1340767"/>
            <a:ext cx="6001854" cy="4823302"/>
          </a:xfrm>
        </p:spPr>
        <p:txBody>
          <a:bodyPr>
            <a:normAutofit fontScale="92500" lnSpcReduction="10000"/>
          </a:bodyPr>
          <a:lstStyle/>
          <a:p>
            <a:pPr algn="just"/>
            <a:r>
              <a:rPr lang="es-MX" dirty="0"/>
              <a:t>Creación de tablas para almacenar los datos.</a:t>
            </a:r>
          </a:p>
          <a:p>
            <a:pPr algn="just"/>
            <a:r>
              <a:rPr lang="es-MX" dirty="0"/>
              <a:t>Consultas para buscar y recuperar únicamente los datos que necesita.</a:t>
            </a:r>
          </a:p>
          <a:p>
            <a:pPr algn="just"/>
            <a:r>
              <a:rPr lang="es-MX" dirty="0"/>
              <a:t>Formularios para ver, agregar y actualizar los datos de las tablas.</a:t>
            </a:r>
          </a:p>
          <a:p>
            <a:pPr algn="just"/>
            <a:r>
              <a:rPr lang="es-MX" dirty="0"/>
              <a:t>Informes para analizar o imprimir los datos con un diseño específico.</a:t>
            </a:r>
          </a:p>
          <a:p>
            <a:pPr algn="just"/>
            <a:r>
              <a:rPr lang="es-MX" dirty="0"/>
              <a:t>Páginas de acceso a datos para ver, actualizar o analizar los datos de la base de datos desde Internet o desde una intranet.</a:t>
            </a:r>
          </a:p>
          <a:p>
            <a:endParaRPr lang="es-MX" dirty="0"/>
          </a:p>
        </p:txBody>
      </p:sp>
    </p:spTree>
    <p:extLst>
      <p:ext uri="{BB962C8B-B14F-4D97-AF65-F5344CB8AC3E}">
        <p14:creationId xmlns:p14="http://schemas.microsoft.com/office/powerpoint/2010/main" val="33026719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Proceso"/>
          <p:cNvSpPr/>
          <p:nvPr/>
        </p:nvSpPr>
        <p:spPr>
          <a:xfrm>
            <a:off x="0" y="0"/>
            <a:ext cx="9144000" cy="764704"/>
          </a:xfrm>
          <a:prstGeom prst="flowChartProcess">
            <a:avLst/>
          </a:prstGeom>
          <a:solidFill>
            <a:srgbClr val="7030A0"/>
          </a:soli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1 Título"/>
          <p:cNvSpPr txBox="1">
            <a:spLocks/>
          </p:cNvSpPr>
          <p:nvPr/>
        </p:nvSpPr>
        <p:spPr>
          <a:xfrm>
            <a:off x="683568" y="840880"/>
            <a:ext cx="8352928" cy="672614"/>
          </a:xfrm>
          <a:prstGeom prst="rect">
            <a:avLst/>
          </a:prstGeom>
          <a:ln w="25400" cap="flat" cmpd="sng" algn="ctr">
            <a:solidFill>
              <a:srgbClr val="7030A0"/>
            </a:solidFill>
            <a:prstDash val="solid"/>
          </a:ln>
          <a:scene3d>
            <a:camera prst="orthographicFront"/>
            <a:lightRig rig="threePt" dir="t"/>
          </a:scene3d>
          <a:sp3d>
            <a:bevelT prst="convex"/>
          </a:sp3d>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2500" lnSpcReduction="2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l" defTabSz="914400" rtl="0" eaLnBrk="1" latinLnBrk="0" hangingPunct="1">
              <a:spcBef>
                <a:spcPct val="0"/>
              </a:spcBef>
              <a:buNone/>
              <a:defRPr sz="3200" b="1" kern="1200">
                <a:ln>
                  <a:noFill/>
                </a:ln>
                <a:solidFill>
                  <a:srgbClr val="C00000"/>
                </a:solidFill>
                <a:effectLst/>
                <a:latin typeface="Arial" pitchFamily="34" charset="0"/>
                <a:ea typeface="+mn-ea"/>
                <a:cs typeface="Arial" pitchFamily="34" charset="0"/>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s-MX" sz="4800" cap="all" dirty="0">
                <a:ln>
                  <a:solidFill>
                    <a:srgbClr val="FF5050"/>
                  </a:solidFill>
                </a:ln>
                <a:solidFill>
                  <a:srgbClr val="FF7C8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MULTIMEDIA</a:t>
            </a:r>
          </a:p>
        </p:txBody>
      </p:sp>
      <p:sp>
        <p:nvSpPr>
          <p:cNvPr id="6" name="5 CuadroTexto"/>
          <p:cNvSpPr txBox="1"/>
          <p:nvPr/>
        </p:nvSpPr>
        <p:spPr>
          <a:xfrm>
            <a:off x="696000" y="1632897"/>
            <a:ext cx="5782544" cy="1354217"/>
          </a:xfrm>
          <a:prstGeom prst="rect">
            <a:avLst/>
          </a:prstGeom>
          <a:ln>
            <a:solidFill>
              <a:srgbClr val="7030A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MX" sz="1600" b="1" dirty="0">
                <a:solidFill>
                  <a:srgbClr val="FF66FF"/>
                </a:solidFill>
                <a:latin typeface="Arial" pitchFamily="34" charset="0"/>
                <a:cs typeface="Arial" pitchFamily="34" charset="0"/>
              </a:rPr>
              <a:t>Edición de video</a:t>
            </a:r>
            <a:r>
              <a:rPr lang="es-MX" sz="1600" dirty="0">
                <a:latin typeface="Arial" pitchFamily="34" charset="0"/>
                <a:cs typeface="Arial" pitchFamily="34" charset="0"/>
              </a:rPr>
              <a:t>: </a:t>
            </a:r>
            <a:r>
              <a:rPr lang="es-ES" sz="1600" dirty="0">
                <a:latin typeface="Arial" pitchFamily="34" charset="0"/>
                <a:cs typeface="Arial" pitchFamily="34" charset="0"/>
              </a:rPr>
              <a:t>La edición de vídeo es un proceso en el </a:t>
            </a:r>
            <a:br>
              <a:rPr lang="es-ES" sz="1600" dirty="0">
                <a:latin typeface="Arial" pitchFamily="34" charset="0"/>
                <a:cs typeface="Arial" pitchFamily="34" charset="0"/>
              </a:rPr>
            </a:br>
            <a:r>
              <a:rPr lang="es-ES" sz="1600" dirty="0">
                <a:latin typeface="Arial" pitchFamily="34" charset="0"/>
                <a:cs typeface="Arial" pitchFamily="34" charset="0"/>
              </a:rPr>
              <a:t>cual, un editor elabora un trabajo audiovisual o visual a</a:t>
            </a:r>
            <a:br>
              <a:rPr lang="es-ES" sz="1600" dirty="0">
                <a:latin typeface="Arial" pitchFamily="34" charset="0"/>
                <a:cs typeface="Arial" pitchFamily="34" charset="0"/>
              </a:rPr>
            </a:br>
            <a:r>
              <a:rPr lang="es-ES" sz="1600" dirty="0">
                <a:latin typeface="Arial" pitchFamily="34" charset="0"/>
                <a:cs typeface="Arial" pitchFamily="34" charset="0"/>
              </a:rPr>
              <a:t> partir de medios que pueden ser archivos de video, </a:t>
            </a:r>
            <a:br>
              <a:rPr lang="es-ES" sz="1600" dirty="0">
                <a:latin typeface="Arial" pitchFamily="34" charset="0"/>
                <a:cs typeface="Arial" pitchFamily="34" charset="0"/>
              </a:rPr>
            </a:br>
            <a:r>
              <a:rPr lang="es-ES" sz="1600" dirty="0">
                <a:latin typeface="Arial" pitchFamily="34" charset="0"/>
                <a:cs typeface="Arial" pitchFamily="34" charset="0"/>
              </a:rPr>
              <a:t>fotografías, gráficos, o animaciones. </a:t>
            </a:r>
          </a:p>
          <a:p>
            <a:endParaRPr lang="es-MX" dirty="0"/>
          </a:p>
        </p:txBody>
      </p:sp>
      <p:pic>
        <p:nvPicPr>
          <p:cNvPr id="7" name="Picture 6" descr="http://asktutorial.asktutorial.netdna-cdn.com/wp-content/uploads/2011/09/1309201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1682" y="1768717"/>
            <a:ext cx="2147414" cy="12183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3568336" y="3270826"/>
            <a:ext cx="5442184" cy="1323439"/>
          </a:xfrm>
          <a:prstGeom prst="rect">
            <a:avLst/>
          </a:prstGeom>
          <a:ln>
            <a:solidFill>
              <a:srgbClr val="7030A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ES" sz="1600" b="1" dirty="0">
                <a:solidFill>
                  <a:srgbClr val="7030A0"/>
                </a:solidFill>
                <a:latin typeface="Arial" pitchFamily="34" charset="0"/>
                <a:cs typeface="Arial" pitchFamily="34" charset="0"/>
              </a:rPr>
              <a:t>Edición de imágenes: </a:t>
            </a:r>
            <a:r>
              <a:rPr lang="es-ES" sz="1600" dirty="0">
                <a:latin typeface="Arial" pitchFamily="34" charset="0"/>
                <a:cs typeface="Arial" pitchFamily="34" charset="0"/>
              </a:rPr>
              <a:t>se ocupa de la edición apoyada en computadores de imágenes digitales, en la mayoría de los casos fotos o documentos escaneados. </a:t>
            </a:r>
          </a:p>
          <a:p>
            <a:pPr algn="just"/>
            <a:r>
              <a:rPr lang="es-ES" sz="1600" dirty="0">
                <a:latin typeface="Arial" pitchFamily="34" charset="0"/>
                <a:cs typeface="Arial" pitchFamily="34" charset="0"/>
              </a:rPr>
              <a:t>Estas imágenes son modificadas para optimizarlas, manipularlas, retocarlas, etc. </a:t>
            </a:r>
            <a:endParaRPr lang="es-MX" sz="1600" dirty="0">
              <a:latin typeface="Arial" pitchFamily="34" charset="0"/>
              <a:cs typeface="Arial" pitchFamily="34" charset="0"/>
            </a:endParaRPr>
          </a:p>
        </p:txBody>
      </p:sp>
      <p:sp>
        <p:nvSpPr>
          <p:cNvPr id="9" name="8 CuadroTexto"/>
          <p:cNvSpPr txBox="1"/>
          <p:nvPr/>
        </p:nvSpPr>
        <p:spPr>
          <a:xfrm>
            <a:off x="496289" y="5013176"/>
            <a:ext cx="5494512" cy="1477328"/>
          </a:xfrm>
          <a:prstGeom prst="rect">
            <a:avLst/>
          </a:prstGeom>
          <a:ln>
            <a:solidFill>
              <a:srgbClr val="7030A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ES" b="1" dirty="0" err="1">
                <a:solidFill>
                  <a:schemeClr val="accent6">
                    <a:lumMod val="75000"/>
                  </a:schemeClr>
                </a:solidFill>
              </a:rPr>
              <a:t>Edicion</a:t>
            </a:r>
            <a:r>
              <a:rPr lang="es-ES" b="1" dirty="0">
                <a:solidFill>
                  <a:schemeClr val="accent6">
                    <a:lumMod val="75000"/>
                  </a:schemeClr>
                </a:solidFill>
              </a:rPr>
              <a:t> de audio:</a:t>
            </a:r>
            <a:r>
              <a:rPr lang="es-ES" dirty="0"/>
              <a:t> es una aplicación informática usada para editar audio, es decir, manipular audio digital. </a:t>
            </a:r>
          </a:p>
          <a:p>
            <a:pPr algn="just"/>
            <a:r>
              <a:rPr lang="es-ES" dirty="0"/>
              <a:t>Los editores de audio son la pieza de software principal </a:t>
            </a:r>
          </a:p>
          <a:p>
            <a:pPr algn="just"/>
            <a:r>
              <a:rPr lang="es-ES" dirty="0"/>
              <a:t>en las estaciones de trabajo de audio digital.</a:t>
            </a:r>
          </a:p>
          <a:p>
            <a:endParaRPr lang="es-MX" dirty="0"/>
          </a:p>
        </p:txBody>
      </p:sp>
      <p:pic>
        <p:nvPicPr>
          <p:cNvPr id="10" name="Picture 2" descr="http://eldorado.ucol.mx/Image11.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7824" y="4869160"/>
            <a:ext cx="2664296" cy="14567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t3.gstatic.com/images?q=tbn:ANd9GcTuXqh0E9RDUOl9Q9jXsFS5_-WB9I3CJ55BW1M_oumYUV5aLLfu">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568" y="3141525"/>
            <a:ext cx="2797905" cy="1633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613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76470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4 Título"/>
          <p:cNvSpPr txBox="1">
            <a:spLocks/>
          </p:cNvSpPr>
          <p:nvPr/>
        </p:nvSpPr>
        <p:spPr>
          <a:xfrm>
            <a:off x="1573064" y="2636912"/>
            <a:ext cx="5997872" cy="1413286"/>
          </a:xfrm>
          <a:prstGeom prst="rect">
            <a:avLst/>
          </a:prstGeom>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MX"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60007" dist="310007" dir="7680000" sy="30000" kx="1300200" algn="ctr" rotWithShape="0">
                    <a:prstClr val="black">
                      <a:alpha val="32000"/>
                    </a:prstClr>
                  </a:outerShdw>
                </a:effectLst>
                <a:latin typeface="Arial" pitchFamily="34" charset="0"/>
                <a:cs typeface="Arial" pitchFamily="34" charset="0"/>
              </a:rPr>
              <a:t>TECNOLOGIAS DE LA INFORMACION Y LA COMUNICACIÓN (</a:t>
            </a:r>
            <a:r>
              <a:rPr lang="es-MX"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60007" dist="310007" dir="7680000" sy="30000" kx="1300200" algn="ctr" rotWithShape="0">
                    <a:prstClr val="black">
                      <a:alpha val="32000"/>
                    </a:prstClr>
                  </a:outerShdw>
                </a:effectLst>
                <a:latin typeface="Arial" pitchFamily="34" charset="0"/>
                <a:cs typeface="Arial" pitchFamily="34" charset="0"/>
              </a:rPr>
              <a:t>TICs</a:t>
            </a:r>
            <a:r>
              <a:rPr lang="es-MX"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60007" dist="310007" dir="7680000" sy="30000" kx="1300200" algn="ctr" rotWithShape="0">
                    <a:prstClr val="black">
                      <a:alpha val="32000"/>
                    </a:prstClr>
                  </a:outerShdw>
                </a:effectLst>
                <a:latin typeface="Arial" pitchFamily="34" charset="0"/>
                <a:cs typeface="Arial" pitchFamily="34" charset="0"/>
              </a:rPr>
              <a:t>)</a:t>
            </a:r>
          </a:p>
        </p:txBody>
      </p:sp>
      <p:sp>
        <p:nvSpPr>
          <p:cNvPr id="2" name="1 Rectángulo"/>
          <p:cNvSpPr/>
          <p:nvPr/>
        </p:nvSpPr>
        <p:spPr>
          <a:xfrm>
            <a:off x="1979712" y="1196752"/>
            <a:ext cx="4896544" cy="923330"/>
          </a:xfrm>
          <a:prstGeom prst="rect">
            <a:avLst/>
          </a:prstGeom>
          <a:noFill/>
        </p:spPr>
        <p:txBody>
          <a:bodyPr wrap="square" lIns="91440" tIns="45720" rIns="91440" bIns="45720">
            <a:spAutoFit/>
          </a:bodyPr>
          <a:lstStyle/>
          <a:p>
            <a:pPr algn="ctr"/>
            <a:r>
              <a:rPr lang="es-MX"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SEMESTRE 5</a:t>
            </a:r>
            <a:endParaRPr lang="es-MX"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extLst>
      <p:ext uri="{BB962C8B-B14F-4D97-AF65-F5344CB8AC3E}">
        <p14:creationId xmlns:p14="http://schemas.microsoft.com/office/powerpoint/2010/main" val="35480816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683567" y="0"/>
            <a:ext cx="7848873" cy="1008736"/>
          </a:xfrm>
          <a:prstGeom prst="rect">
            <a:avLst/>
          </a:prstGeom>
          <a:solidFill>
            <a:schemeClr val="bg1"/>
          </a:solidFill>
          <a:ln w="25400" cap="flat" cmpd="sng" algn="ctr">
            <a:solidFill>
              <a:schemeClr val="tx1"/>
            </a:solidFill>
            <a:prstDash val="solid"/>
          </a:ln>
          <a:scene3d>
            <a:camera prst="orthographicFront"/>
            <a:lightRig rig="threePt" dir="t"/>
          </a:scene3d>
          <a:sp3d>
            <a:bevelT prst="convex"/>
          </a:sp3d>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914400" rtl="0" eaLnBrk="1" latinLnBrk="0" hangingPunct="1">
              <a:spcBef>
                <a:spcPct val="0"/>
              </a:spcBef>
              <a:buNone/>
              <a:defRPr sz="3200" b="1" kern="1200">
                <a:ln>
                  <a:noFill/>
                </a:ln>
                <a:solidFill>
                  <a:srgbClr val="C00000"/>
                </a:solidFill>
                <a:effectLst/>
                <a:latin typeface="Arial" pitchFamily="34" charset="0"/>
                <a:ea typeface="+mn-ea"/>
                <a:cs typeface="Arial" pitchFamily="34" charset="0"/>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s-MX" sz="48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MOODLE</a:t>
            </a:r>
          </a:p>
        </p:txBody>
      </p:sp>
      <p:sp>
        <p:nvSpPr>
          <p:cNvPr id="5" name="4 Rectángulo"/>
          <p:cNvSpPr/>
          <p:nvPr/>
        </p:nvSpPr>
        <p:spPr>
          <a:xfrm>
            <a:off x="8532440" y="0"/>
            <a:ext cx="611560" cy="6858000"/>
          </a:xfrm>
          <a:prstGeom prst="rect">
            <a:avLst/>
          </a:prstGeom>
          <a:solidFill>
            <a:schemeClr val="bg1">
              <a:lumMod val="65000"/>
            </a:schemeClr>
          </a:solidFill>
          <a:ln>
            <a:solidFill>
              <a:schemeClr val="tx1">
                <a:lumMod val="95000"/>
                <a:lumOff val="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2 Marcador de contenido"/>
          <p:cNvSpPr>
            <a:spLocks noGrp="1"/>
          </p:cNvSpPr>
          <p:nvPr>
            <p:ph idx="1"/>
          </p:nvPr>
        </p:nvSpPr>
        <p:spPr/>
        <p:txBody>
          <a:bodyPr/>
          <a:lstStyle/>
          <a:p>
            <a:pPr algn="just"/>
            <a:r>
              <a:rPr lang="es-MX" dirty="0" err="1">
                <a:latin typeface="Arial" pitchFamily="34" charset="0"/>
                <a:cs typeface="Arial" pitchFamily="34" charset="0"/>
              </a:rPr>
              <a:t>Moodle</a:t>
            </a:r>
            <a:r>
              <a:rPr lang="es-MX" dirty="0">
                <a:latin typeface="Arial" pitchFamily="34" charset="0"/>
                <a:cs typeface="Arial" pitchFamily="34" charset="0"/>
              </a:rPr>
              <a:t> es un paquete de software para la creación de cursos y sitios Web basados en Internet, es decir, espacios donde un centro educativo, institución o empresa, gestiona recursos educativos proporcionados por unos docentes y organiza el acceso a esos recursos por los estudiantes, y además permite la comunicación entre todos los implicados</a:t>
            </a:r>
            <a:r>
              <a:rPr lang="es-MX" dirty="0"/>
              <a:t>.</a:t>
            </a:r>
          </a:p>
          <a:p>
            <a:endParaRPr lang="es-MX" dirty="0"/>
          </a:p>
        </p:txBody>
      </p:sp>
    </p:spTree>
    <p:extLst>
      <p:ext uri="{BB962C8B-B14F-4D97-AF65-F5344CB8AC3E}">
        <p14:creationId xmlns:p14="http://schemas.microsoft.com/office/powerpoint/2010/main" val="26149562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8532440" y="0"/>
            <a:ext cx="611560" cy="6858000"/>
          </a:xfrm>
          <a:prstGeom prst="rect">
            <a:avLst/>
          </a:prstGeom>
          <a:solidFill>
            <a:schemeClr val="bg1">
              <a:lumMod val="65000"/>
            </a:schemeClr>
          </a:solidFill>
          <a:ln>
            <a:solidFill>
              <a:schemeClr val="tx1">
                <a:lumMod val="95000"/>
                <a:lumOff val="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1 Título"/>
          <p:cNvSpPr txBox="1">
            <a:spLocks/>
          </p:cNvSpPr>
          <p:nvPr/>
        </p:nvSpPr>
        <p:spPr>
          <a:xfrm>
            <a:off x="1469636" y="119095"/>
            <a:ext cx="5544616" cy="10064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a:ln>
                  <a:noFill/>
                </a:ln>
                <a:solidFill>
                  <a:srgbClr val="C00000"/>
                </a:solidFill>
                <a:effectLst/>
                <a:latin typeface="Arial" pitchFamily="34" charset="0"/>
                <a:ea typeface="+mj-ea"/>
                <a:cs typeface="Arial" pitchFamily="34" charset="0"/>
              </a:defRPr>
            </a:lvl1pPr>
          </a:lstStyle>
          <a:p>
            <a:r>
              <a:rPr lang="es-MX" sz="7200" dirty="0">
                <a:latin typeface="Aharoni" pitchFamily="2" charset="-79"/>
                <a:cs typeface="Aharoni" pitchFamily="2" charset="-79"/>
              </a:rPr>
              <a:t>Web   </a:t>
            </a:r>
            <a:r>
              <a:rPr lang="es-MX" sz="7200" dirty="0" err="1">
                <a:latin typeface="Aharoni" pitchFamily="2" charset="-79"/>
                <a:cs typeface="Aharoni" pitchFamily="2" charset="-79"/>
              </a:rPr>
              <a:t>uest</a:t>
            </a:r>
            <a:endParaRPr lang="es-MX" sz="7200" dirty="0">
              <a:latin typeface="Aharoni" pitchFamily="2" charset="-79"/>
              <a:cs typeface="Aharoni" pitchFamily="2" charset="-79"/>
            </a:endParaRPr>
          </a:p>
        </p:txBody>
      </p:sp>
      <p:pic>
        <p:nvPicPr>
          <p:cNvPr id="8" name="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5938" y="205263"/>
            <a:ext cx="834128" cy="834128"/>
          </a:xfrm>
          <a:prstGeom prst="rect">
            <a:avLst/>
          </a:prstGeom>
        </p:spPr>
      </p:pic>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20595">
            <a:off x="3331395" y="171502"/>
            <a:ext cx="1329082" cy="1329082"/>
          </a:xfrm>
          <a:prstGeom prst="rect">
            <a:avLst/>
          </a:prstGeom>
        </p:spPr>
      </p:pic>
      <p:pic>
        <p:nvPicPr>
          <p:cNvPr id="13" name="1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816" y="4149080"/>
            <a:ext cx="3409605" cy="1872208"/>
          </a:xfrm>
          <a:prstGeom prst="rect">
            <a:avLst/>
          </a:prstGeom>
          <a:ln>
            <a:noFill/>
          </a:ln>
          <a:effectLst>
            <a:softEdge rad="112500"/>
          </a:effectLst>
        </p:spPr>
      </p:pic>
      <p:sp>
        <p:nvSpPr>
          <p:cNvPr id="2" name="1 Subtítulo"/>
          <p:cNvSpPr>
            <a:spLocks noGrp="1"/>
          </p:cNvSpPr>
          <p:nvPr>
            <p:ph type="subTitle" idx="1"/>
          </p:nvPr>
        </p:nvSpPr>
        <p:spPr>
          <a:xfrm>
            <a:off x="971600" y="1560116"/>
            <a:ext cx="7056784" cy="2880320"/>
          </a:xfrm>
        </p:spPr>
        <p:txBody>
          <a:bodyPr>
            <a:normAutofit fontScale="92500" lnSpcReduction="20000"/>
          </a:bodyPr>
          <a:lstStyle/>
          <a:p>
            <a:pPr algn="just"/>
            <a:r>
              <a:rPr lang="es-MX" cap="none" dirty="0" smtClean="0">
                <a:solidFill>
                  <a:schemeClr val="tx1"/>
                </a:solidFill>
                <a:latin typeface="Arial" pitchFamily="34" charset="0"/>
                <a:cs typeface="Arial" pitchFamily="34" charset="0"/>
              </a:rPr>
              <a:t>La </a:t>
            </a:r>
            <a:r>
              <a:rPr lang="es-MX" cap="none" dirty="0" err="1" smtClean="0">
                <a:solidFill>
                  <a:schemeClr val="tx1"/>
                </a:solidFill>
                <a:latin typeface="Arial" pitchFamily="34" charset="0"/>
                <a:cs typeface="Arial" pitchFamily="34" charset="0"/>
              </a:rPr>
              <a:t>webquest</a:t>
            </a:r>
            <a:r>
              <a:rPr lang="es-MX" cap="none" dirty="0" smtClean="0">
                <a:solidFill>
                  <a:schemeClr val="tx1"/>
                </a:solidFill>
                <a:latin typeface="Arial" pitchFamily="34" charset="0"/>
                <a:cs typeface="Arial" pitchFamily="34" charset="0"/>
              </a:rPr>
              <a:t> es una herramienta que forma parte de un proceso de aprendizaje guiado, con recursos principalmente procedentes de internet, que promueve la utilización de habilidades cognitivas superiores, el trabajo cooperativo, la autonomía de los estudiantes e incluye una evaluación auténtica. </a:t>
            </a:r>
          </a:p>
          <a:p>
            <a:endParaRPr lang="es-MX" cap="none" dirty="0"/>
          </a:p>
        </p:txBody>
      </p:sp>
    </p:spTree>
    <p:extLst>
      <p:ext uri="{BB962C8B-B14F-4D97-AF65-F5344CB8AC3E}">
        <p14:creationId xmlns:p14="http://schemas.microsoft.com/office/powerpoint/2010/main" val="41008938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115632" y="980728"/>
            <a:ext cx="4474513" cy="1437693"/>
          </a:xfrm>
          <a:custGeom>
            <a:avLst/>
            <a:gdLst>
              <a:gd name="connsiteX0" fmla="*/ 0 w 4896544"/>
              <a:gd name="connsiteY0" fmla="*/ 0 h 1015663"/>
              <a:gd name="connsiteX1" fmla="*/ 4896544 w 4896544"/>
              <a:gd name="connsiteY1" fmla="*/ 0 h 1015663"/>
              <a:gd name="connsiteX2" fmla="*/ 4896544 w 4896544"/>
              <a:gd name="connsiteY2" fmla="*/ 1015663 h 1015663"/>
              <a:gd name="connsiteX3" fmla="*/ 0 w 4896544"/>
              <a:gd name="connsiteY3" fmla="*/ 1015663 h 1015663"/>
              <a:gd name="connsiteX4" fmla="*/ 0 w 4896544"/>
              <a:gd name="connsiteY4" fmla="*/ 0 h 1015663"/>
              <a:gd name="connsiteX0" fmla="*/ 0 w 4896544"/>
              <a:gd name="connsiteY0" fmla="*/ 0 h 1887860"/>
              <a:gd name="connsiteX1" fmla="*/ 4896544 w 4896544"/>
              <a:gd name="connsiteY1" fmla="*/ 0 h 1887860"/>
              <a:gd name="connsiteX2" fmla="*/ 4896544 w 4896544"/>
              <a:gd name="connsiteY2" fmla="*/ 1015663 h 1887860"/>
              <a:gd name="connsiteX3" fmla="*/ 365760 w 4896544"/>
              <a:gd name="connsiteY3" fmla="*/ 1887860 h 1887860"/>
              <a:gd name="connsiteX4" fmla="*/ 0 w 4896544"/>
              <a:gd name="connsiteY4" fmla="*/ 0 h 1887860"/>
              <a:gd name="connsiteX0" fmla="*/ 0 w 4896544"/>
              <a:gd name="connsiteY0" fmla="*/ 0 h 1958198"/>
              <a:gd name="connsiteX1" fmla="*/ 4896544 w 4896544"/>
              <a:gd name="connsiteY1" fmla="*/ 0 h 1958198"/>
              <a:gd name="connsiteX2" fmla="*/ 4840273 w 4896544"/>
              <a:gd name="connsiteY2" fmla="*/ 1958198 h 1958198"/>
              <a:gd name="connsiteX3" fmla="*/ 365760 w 4896544"/>
              <a:gd name="connsiteY3" fmla="*/ 1887860 h 1958198"/>
              <a:gd name="connsiteX4" fmla="*/ 0 w 4896544"/>
              <a:gd name="connsiteY4" fmla="*/ 0 h 1958198"/>
              <a:gd name="connsiteX0" fmla="*/ 844061 w 4530784"/>
              <a:gd name="connsiteY0" fmla="*/ 548640 h 1958198"/>
              <a:gd name="connsiteX1" fmla="*/ 4530784 w 4530784"/>
              <a:gd name="connsiteY1" fmla="*/ 0 h 1958198"/>
              <a:gd name="connsiteX2" fmla="*/ 4474513 w 4530784"/>
              <a:gd name="connsiteY2" fmla="*/ 1958198 h 1958198"/>
              <a:gd name="connsiteX3" fmla="*/ 0 w 4530784"/>
              <a:gd name="connsiteY3" fmla="*/ 1887860 h 1958198"/>
              <a:gd name="connsiteX4" fmla="*/ 844061 w 4530784"/>
              <a:gd name="connsiteY4" fmla="*/ 548640 h 1958198"/>
              <a:gd name="connsiteX0" fmla="*/ 844061 w 4474513"/>
              <a:gd name="connsiteY0" fmla="*/ 28135 h 1437693"/>
              <a:gd name="connsiteX1" fmla="*/ 3391301 w 4474513"/>
              <a:gd name="connsiteY1" fmla="*/ 0 h 1437693"/>
              <a:gd name="connsiteX2" fmla="*/ 4474513 w 4474513"/>
              <a:gd name="connsiteY2" fmla="*/ 1437693 h 1437693"/>
              <a:gd name="connsiteX3" fmla="*/ 0 w 4474513"/>
              <a:gd name="connsiteY3" fmla="*/ 1367355 h 1437693"/>
              <a:gd name="connsiteX4" fmla="*/ 844061 w 4474513"/>
              <a:gd name="connsiteY4" fmla="*/ 28135 h 1437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4513" h="1437693">
                <a:moveTo>
                  <a:pt x="844061" y="28135"/>
                </a:moveTo>
                <a:lnTo>
                  <a:pt x="3391301" y="0"/>
                </a:lnTo>
                <a:lnTo>
                  <a:pt x="4474513" y="1437693"/>
                </a:lnTo>
                <a:lnTo>
                  <a:pt x="0" y="1367355"/>
                </a:lnTo>
                <a:lnTo>
                  <a:pt x="844061" y="28135"/>
                </a:lnTo>
                <a:close/>
              </a:path>
            </a:pathLst>
          </a:custGeom>
        </p:spPr>
        <p:txBody>
          <a:bodyPr wrap="square">
            <a:prstTxWarp prst="textArchUp">
              <a:avLst/>
            </a:prstTxWarp>
            <a:spAutoFit/>
          </a:bodyPr>
          <a:lstStyle/>
          <a:p>
            <a:pPr algn="ctr"/>
            <a:r>
              <a:rPr lang="es-ES" sz="6000" b="1" dirty="0">
                <a:ln w="11430">
                  <a:solidFill>
                    <a:schemeClr val="tx1">
                      <a:lumMod val="90000"/>
                      <a:lumOff val="10000"/>
                    </a:schemeClr>
                  </a:solidFill>
                </a:ln>
                <a:solidFill>
                  <a:schemeClr val="tx1">
                    <a:lumMod val="75000"/>
                    <a:lumOff val="25000"/>
                  </a:schemeClr>
                </a:solidFill>
                <a:effectLst>
                  <a:glow rad="101600">
                    <a:schemeClr val="accent2">
                      <a:satMod val="175000"/>
                      <a:alpha val="40000"/>
                    </a:schemeClr>
                  </a:glow>
                  <a:innerShdw blurRad="63500" dist="50800" dir="16200000">
                    <a:prstClr val="black">
                      <a:alpha val="50000"/>
                    </a:prstClr>
                  </a:innerShdw>
                  <a:reflection blurRad="6350" stA="60000" endA="900" endPos="60000" dist="29997" dir="5400000" sy="-100000" algn="bl" rotWithShape="0"/>
                </a:effectLst>
                <a:latin typeface="Arial" pitchFamily="34" charset="0"/>
                <a:cs typeface="Arial" pitchFamily="34" charset="0"/>
              </a:rPr>
              <a:t>PODCAST</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8369" y="2636912"/>
            <a:ext cx="1713226" cy="20654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8532440" y="0"/>
            <a:ext cx="611560" cy="6858000"/>
          </a:xfrm>
          <a:prstGeom prst="rect">
            <a:avLst/>
          </a:prstGeom>
          <a:solidFill>
            <a:schemeClr val="bg1">
              <a:lumMod val="65000"/>
            </a:schemeClr>
          </a:solidFill>
          <a:ln>
            <a:solidFill>
              <a:schemeClr val="tx1">
                <a:lumMod val="95000"/>
                <a:lumOff val="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CuadroTexto"/>
          <p:cNvSpPr txBox="1"/>
          <p:nvPr/>
        </p:nvSpPr>
        <p:spPr>
          <a:xfrm>
            <a:off x="693697" y="2132856"/>
            <a:ext cx="6120680" cy="3970318"/>
          </a:xfrm>
          <a:prstGeom prst="rect">
            <a:avLst/>
          </a:prstGeom>
          <a:noFill/>
        </p:spPr>
        <p:txBody>
          <a:bodyPr wrap="square" rtlCol="0">
            <a:spAutoFit/>
          </a:bodyPr>
          <a:lstStyle/>
          <a:p>
            <a:pPr algn="just"/>
            <a:r>
              <a:rPr lang="es-MX" sz="2800" dirty="0">
                <a:latin typeface="Arial" pitchFamily="34" charset="0"/>
                <a:cs typeface="Arial" pitchFamily="34" charset="0"/>
              </a:rPr>
              <a:t>El PODCAST es un archivo de audio que consiste en la creación de un archivo de sonido (generalmente en formato </a:t>
            </a:r>
            <a:r>
              <a:rPr lang="es-MX" sz="2800" dirty="0" err="1">
                <a:latin typeface="Arial" pitchFamily="34" charset="0"/>
                <a:cs typeface="Arial" pitchFamily="34" charset="0"/>
              </a:rPr>
              <a:t>ogg</a:t>
            </a:r>
            <a:r>
              <a:rPr lang="es-MX" sz="2800" dirty="0">
                <a:latin typeface="Arial" pitchFamily="34" charset="0"/>
                <a:cs typeface="Arial" pitchFamily="34" charset="0"/>
              </a:rPr>
              <a:t>, mp3, </a:t>
            </a:r>
            <a:r>
              <a:rPr lang="es-MX" sz="2800" dirty="0" err="1">
                <a:latin typeface="Arial" pitchFamily="34" charset="0"/>
                <a:cs typeface="Arial" pitchFamily="34" charset="0"/>
              </a:rPr>
              <a:t>wav</a:t>
            </a:r>
            <a:r>
              <a:rPr lang="es-MX" sz="2800" dirty="0">
                <a:latin typeface="Arial" pitchFamily="34" charset="0"/>
                <a:cs typeface="Arial" pitchFamily="34" charset="0"/>
              </a:rPr>
              <a:t>) y distribuido mediante un archivo RSS. Esta forma de comunicación basada en una tecnología se puede realizar en cualquier sistema operativo Linux o Windows.</a:t>
            </a:r>
            <a:endParaRPr lang="es-MX" sz="2800" dirty="0">
              <a:latin typeface="Arial" pitchFamily="34" charset="0"/>
              <a:cs typeface="Arial" pitchFamily="34" charset="0"/>
            </a:endParaRPr>
          </a:p>
        </p:txBody>
      </p:sp>
    </p:spTree>
    <p:extLst>
      <p:ext uri="{BB962C8B-B14F-4D97-AF65-F5344CB8AC3E}">
        <p14:creationId xmlns:p14="http://schemas.microsoft.com/office/powerpoint/2010/main" val="14555259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76470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1 Título"/>
          <p:cNvSpPr txBox="1">
            <a:spLocks/>
          </p:cNvSpPr>
          <p:nvPr/>
        </p:nvSpPr>
        <p:spPr>
          <a:xfrm rot="10800000" flipV="1">
            <a:off x="1835696" y="2518688"/>
            <a:ext cx="5832648" cy="1800199"/>
          </a:xfrm>
          <a:prstGeom prst="rect">
            <a:avLst/>
          </a:prstGeom>
          <a:ln w="25400" cap="flat" cmpd="sng" algn="ctr">
            <a:solidFill>
              <a:srgbClr val="74E2C8"/>
            </a:solidFill>
            <a:prstDash val="solid"/>
          </a:ln>
          <a:scene3d>
            <a:camera prst="orthographicFront"/>
            <a:lightRig rig="threePt" dir="t"/>
          </a:scene3d>
          <a:sp3d>
            <a:bevelT prst="convex"/>
          </a:sp3d>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457200" indent="-457200">
              <a:buFont typeface="Arial" pitchFamily="34" charset="0"/>
              <a:buChar char="•"/>
            </a:pPr>
            <a:r>
              <a:rPr lang="es-MX" sz="2800" cap="all" dirty="0" smtClean="0">
                <a:ln>
                  <a:solidFill>
                    <a:srgbClr val="74E2C8"/>
                  </a:solidFill>
                </a:ln>
                <a:solidFill>
                  <a:srgbClr val="74E2C8"/>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Diseño </a:t>
            </a:r>
            <a:r>
              <a:rPr lang="es-MX" sz="2800" cap="all" dirty="0">
                <a:ln>
                  <a:solidFill>
                    <a:srgbClr val="74E2C8"/>
                  </a:solidFill>
                </a:ln>
                <a:solidFill>
                  <a:srgbClr val="74E2C8"/>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y creación de paginas web y </a:t>
            </a:r>
            <a:r>
              <a:rPr lang="es-MX" sz="2800" cap="all" dirty="0" smtClean="0">
                <a:ln>
                  <a:solidFill>
                    <a:srgbClr val="74E2C8"/>
                  </a:solidFill>
                </a:ln>
                <a:solidFill>
                  <a:srgbClr val="74E2C8"/>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redes</a:t>
            </a:r>
            <a:endParaRPr lang="es-MX" sz="2800" cap="all" dirty="0">
              <a:ln>
                <a:solidFill>
                  <a:srgbClr val="FF5050"/>
                </a:solidFill>
              </a:ln>
              <a:solidFill>
                <a:srgbClr val="FF7C8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a:p>
            <a:pPr marL="457200" indent="-457200">
              <a:buFont typeface="Arial" pitchFamily="34" charset="0"/>
              <a:buChar char="•"/>
            </a:pPr>
            <a:r>
              <a:rPr lang="es-MX" sz="2200" cap="all" dirty="0" smtClean="0">
                <a:ln>
                  <a:solidFill>
                    <a:srgbClr val="FF5050"/>
                  </a:solidFill>
                </a:ln>
                <a:solidFill>
                  <a:srgbClr val="FF7C8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VIDEO </a:t>
            </a:r>
            <a:r>
              <a:rPr lang="es-MX" sz="2200" cap="all" dirty="0">
                <a:ln>
                  <a:solidFill>
                    <a:srgbClr val="FF5050"/>
                  </a:solidFill>
                </a:ln>
                <a:solidFill>
                  <a:srgbClr val="FF7C8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MAPPING 3D</a:t>
            </a:r>
            <a:endParaRPr lang="es-MX" sz="2200" cap="all" dirty="0">
              <a:ln>
                <a:solidFill>
                  <a:srgbClr val="74E2C8"/>
                </a:solidFill>
              </a:ln>
              <a:solidFill>
                <a:srgbClr val="74E2C8"/>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
        <p:nvSpPr>
          <p:cNvPr id="2" name="1 Rectángulo"/>
          <p:cNvSpPr/>
          <p:nvPr/>
        </p:nvSpPr>
        <p:spPr>
          <a:xfrm>
            <a:off x="2123728" y="1196752"/>
            <a:ext cx="5256584" cy="923330"/>
          </a:xfrm>
          <a:prstGeom prst="rect">
            <a:avLst/>
          </a:prstGeom>
          <a:noFill/>
        </p:spPr>
        <p:txBody>
          <a:bodyPr wrap="square" lIns="91440" tIns="45720" rIns="91440" bIns="45720">
            <a:spAutoFit/>
          </a:bodyPr>
          <a:lstStyle/>
          <a:p>
            <a:pPr algn="ctr"/>
            <a:r>
              <a:rPr lang="es-MX"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SEMESTRE 6</a:t>
            </a:r>
            <a:endParaRPr lang="es-MX"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extLst>
      <p:ext uri="{BB962C8B-B14F-4D97-AF65-F5344CB8AC3E}">
        <p14:creationId xmlns:p14="http://schemas.microsoft.com/office/powerpoint/2010/main" val="32759763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683568" y="404664"/>
            <a:ext cx="7812360" cy="936104"/>
          </a:xfrm>
          <a:prstGeom prst="rect">
            <a:avLst/>
          </a:prstGeom>
          <a:ln w="25400" cap="flat" cmpd="sng" algn="ctr">
            <a:solidFill>
              <a:srgbClr val="FF7C80"/>
            </a:solidFill>
            <a:prstDash val="solid"/>
          </a:ln>
          <a:scene3d>
            <a:camera prst="orthographicFront"/>
            <a:lightRig rig="threePt" dir="t"/>
          </a:scene3d>
          <a:sp3d>
            <a:bevelT prst="convex"/>
          </a:sp3d>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l" defTabSz="914400" rtl="0" eaLnBrk="1" latinLnBrk="0" hangingPunct="1">
              <a:spcBef>
                <a:spcPct val="0"/>
              </a:spcBef>
              <a:buNone/>
              <a:defRPr sz="3200" b="1" kern="1200">
                <a:ln>
                  <a:noFill/>
                </a:ln>
                <a:solidFill>
                  <a:srgbClr val="C00000"/>
                </a:solidFill>
                <a:effectLst/>
                <a:latin typeface="Arial" pitchFamily="34" charset="0"/>
                <a:ea typeface="+mn-ea"/>
                <a:cs typeface="Arial" pitchFamily="34" charset="0"/>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s-MX" sz="4800" cap="all" dirty="0">
                <a:ln>
                  <a:solidFill>
                    <a:srgbClr val="FF5050"/>
                  </a:solidFill>
                </a:ln>
                <a:solidFill>
                  <a:srgbClr val="FF7C8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PAGINAS WEB</a:t>
            </a:r>
          </a:p>
        </p:txBody>
      </p:sp>
      <p:sp>
        <p:nvSpPr>
          <p:cNvPr id="5" name="4 CuadroTexto"/>
          <p:cNvSpPr txBox="1"/>
          <p:nvPr/>
        </p:nvSpPr>
        <p:spPr>
          <a:xfrm>
            <a:off x="845332" y="1484784"/>
            <a:ext cx="7488832" cy="2677656"/>
          </a:xfrm>
          <a:prstGeom prst="rect">
            <a:avLst/>
          </a:prstGeom>
          <a:noFill/>
          <a:ln>
            <a:noFill/>
          </a:ln>
        </p:spPr>
        <p:txBody>
          <a:bodyPr wrap="square" rtlCol="0">
            <a:spAutoFit/>
          </a:bodyPr>
          <a:lstStyle/>
          <a:p>
            <a:pPr algn="just"/>
            <a:r>
              <a:rPr lang="es-ES" sz="2400" dirty="0">
                <a:latin typeface="Arial" pitchFamily="34" charset="0"/>
                <a:cs typeface="Arial" pitchFamily="34" charset="0"/>
              </a:rPr>
              <a:t>El diseño web es una actividad que consiste en la planificación, diseño e implementación de sitios web. No es simplemente una aplicación de diseño convencional, ya que requiere tener en cuenta la navegabilidad, interactividad, usabilidad, arquitectura de la información y la interacción de medios como el audio, texto, imagen, enlaces y vídeo.</a:t>
            </a:r>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4221088"/>
            <a:ext cx="3744416" cy="2092468"/>
          </a:xfrm>
          <a:prstGeom prst="rect">
            <a:avLst/>
          </a:prstGeom>
          <a:ln>
            <a:noFill/>
          </a:ln>
          <a:effectLst>
            <a:softEdge rad="112500"/>
          </a:effectLst>
        </p:spPr>
      </p:pic>
      <p:sp>
        <p:nvSpPr>
          <p:cNvPr id="7" name="6 Rectángulo"/>
          <p:cNvSpPr/>
          <p:nvPr/>
        </p:nvSpPr>
        <p:spPr>
          <a:xfrm>
            <a:off x="8604448" y="0"/>
            <a:ext cx="539552" cy="6858000"/>
          </a:xfrm>
          <a:prstGeom prst="rect">
            <a:avLst/>
          </a:prstGeom>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9924375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604448" y="0"/>
            <a:ext cx="539552" cy="6858000"/>
          </a:xfrm>
          <a:prstGeom prst="rect">
            <a:avLst/>
          </a:prstGeom>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1 Título"/>
          <p:cNvSpPr txBox="1">
            <a:spLocks/>
          </p:cNvSpPr>
          <p:nvPr/>
        </p:nvSpPr>
        <p:spPr>
          <a:xfrm>
            <a:off x="781824" y="116632"/>
            <a:ext cx="7812360" cy="936104"/>
          </a:xfrm>
          <a:prstGeom prst="rect">
            <a:avLst/>
          </a:prstGeom>
          <a:ln w="25400" cap="flat" cmpd="sng" algn="ctr">
            <a:solidFill>
              <a:srgbClr val="FF7C80"/>
            </a:solidFill>
            <a:prstDash val="solid"/>
          </a:ln>
          <a:scene3d>
            <a:camera prst="orthographicFront"/>
            <a:lightRig rig="threePt" dir="t"/>
          </a:scene3d>
          <a:sp3d>
            <a:bevelT prst="convex"/>
          </a:sp3d>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l" defTabSz="914400" rtl="0" eaLnBrk="1" latinLnBrk="0" hangingPunct="1">
              <a:spcBef>
                <a:spcPct val="0"/>
              </a:spcBef>
              <a:buNone/>
              <a:defRPr sz="3200" b="1" kern="1200">
                <a:ln>
                  <a:noFill/>
                </a:ln>
                <a:solidFill>
                  <a:srgbClr val="C00000"/>
                </a:solidFill>
                <a:effectLst/>
                <a:latin typeface="Arial" pitchFamily="34" charset="0"/>
                <a:ea typeface="+mn-ea"/>
                <a:cs typeface="Arial" pitchFamily="34" charset="0"/>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s-MX" sz="4800" cap="all" dirty="0">
                <a:ln>
                  <a:solidFill>
                    <a:srgbClr val="FF5050"/>
                  </a:solidFill>
                </a:ln>
                <a:solidFill>
                  <a:srgbClr val="FF7C8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REDES</a:t>
            </a:r>
          </a:p>
        </p:txBody>
      </p:sp>
      <p:sp>
        <p:nvSpPr>
          <p:cNvPr id="6" name="5 CuadroTexto"/>
          <p:cNvSpPr txBox="1"/>
          <p:nvPr/>
        </p:nvSpPr>
        <p:spPr>
          <a:xfrm>
            <a:off x="899592" y="1340768"/>
            <a:ext cx="7200800" cy="230832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400" dirty="0">
                <a:solidFill>
                  <a:schemeClr val="tx1"/>
                </a:solidFill>
                <a:latin typeface="Arial" pitchFamily="34" charset="0"/>
                <a:cs typeface="Arial" pitchFamily="34" charset="0"/>
              </a:rPr>
              <a:t>El diseño de una red informática es determinar la estructura física la red. Un buen diseño de la red informática es fundamental para evitar problemas de perdidas de datos, caídas continuas de la red, problemas de lentitud en el procesamiento de la información y problemas de seguridad informática.</a:t>
            </a:r>
          </a:p>
        </p:txBody>
      </p:sp>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3717032"/>
            <a:ext cx="2753785" cy="2124348"/>
          </a:xfrm>
          <a:prstGeom prst="rect">
            <a:avLst/>
          </a:prstGeom>
          <a:ln>
            <a:noFill/>
          </a:ln>
          <a:effectLst>
            <a:softEdge rad="112500"/>
          </a:effectLst>
        </p:spPr>
      </p:pic>
    </p:spTree>
    <p:extLst>
      <p:ext uri="{BB962C8B-B14F-4D97-AF65-F5344CB8AC3E}">
        <p14:creationId xmlns:p14="http://schemas.microsoft.com/office/powerpoint/2010/main" val="19667307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58072" y="692696"/>
            <a:ext cx="8568952" cy="4991806"/>
          </a:xfrm>
        </p:spPr>
        <p:txBody>
          <a:bodyPr>
            <a:normAutofit fontScale="77500" lnSpcReduction="20000"/>
          </a:bodyPr>
          <a:lstStyle/>
          <a:p>
            <a:pPr algn="just">
              <a:lnSpc>
                <a:spcPct val="120000"/>
              </a:lnSpc>
            </a:pPr>
            <a:r>
              <a:rPr lang="es-ES" b="1" dirty="0">
                <a:solidFill>
                  <a:schemeClr val="tx1"/>
                </a:solidFill>
                <a:effectLst>
                  <a:outerShdw blurRad="38100" dist="38100" dir="2700000" algn="tl">
                    <a:srgbClr val="000000">
                      <a:alpha val="43137"/>
                    </a:srgbClr>
                  </a:outerShdw>
                </a:effectLst>
                <a:latin typeface="Arial" pitchFamily="34" charset="0"/>
                <a:cs typeface="Arial" pitchFamily="34" charset="0"/>
              </a:rPr>
              <a:t>Con el Componente profesional en Informática, los estudiantes adquirirán experiencia en el manejo y desarrollo de tecnologías de la información, donde utilizarán programas integrados de aplicación general y específica. Accederán, consultarán y manipularan información de manera ética y creativa, tendrán la capacidad de implantar, aplicar y compartir  productos o contenidos que incluyan elementos multimedia, que a su vez favorecerán el tratamiento de la información y promoverán un aprendizaje significativo, además de la participación en la sociedad de la información y el conocimiento, y se debe reflejar en el uso especializado de la Hoja de Cálculo y el Procesador de Texto, así como en el Diseño de Sistemas de Información y de Páginas Web. </a:t>
            </a:r>
          </a:p>
          <a:p>
            <a:pPr marL="0" indent="0" algn="just">
              <a:lnSpc>
                <a:spcPct val="120000"/>
              </a:lnSpc>
              <a:buNone/>
            </a:pPr>
            <a:endParaRPr lang="es-ES"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9666644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9552" y="620688"/>
            <a:ext cx="8215064" cy="3767670"/>
          </a:xfrm>
        </p:spPr>
        <p:txBody>
          <a:bodyPr>
            <a:normAutofit fontScale="92500" lnSpcReduction="20000"/>
          </a:bodyPr>
          <a:lstStyle/>
          <a:p>
            <a:pPr marL="0" indent="0" algn="just">
              <a:lnSpc>
                <a:spcPct val="120000"/>
              </a:lnSpc>
              <a:buNone/>
            </a:pPr>
            <a:r>
              <a:rPr lang="es-ES" dirty="0"/>
              <a:t/>
            </a:r>
            <a:br>
              <a:rPr lang="es-ES" dirty="0"/>
            </a:br>
            <a:r>
              <a:rPr lang="es-ES" b="1" dirty="0">
                <a:solidFill>
                  <a:schemeClr val="tx1"/>
                </a:solidFill>
                <a:effectLst>
                  <a:outerShdw blurRad="38100" dist="38100" dir="2700000" algn="tl">
                    <a:srgbClr val="000000">
                      <a:alpha val="43137"/>
                    </a:srgbClr>
                  </a:outerShdw>
                </a:effectLst>
                <a:latin typeface="Arial" pitchFamily="34" charset="0"/>
                <a:cs typeface="Arial" pitchFamily="34" charset="0"/>
              </a:rPr>
              <a:t>Asimismo podrán desarrollar competencias genéricas relacionadas, principalmente, con la participación en los procesos de comunicación de distintos contextos, la integración efectiva a los equipos de trabajo, estudio independiente, en su comunidad, el país y el mundo en general, todo con responsabilidad social y con respeto al medio ambiente.</a:t>
            </a:r>
          </a:p>
        </p:txBody>
      </p:sp>
    </p:spTree>
    <p:extLst>
      <p:ext uri="{BB962C8B-B14F-4D97-AF65-F5344CB8AC3E}">
        <p14:creationId xmlns:p14="http://schemas.microsoft.com/office/powerpoint/2010/main" val="36727113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9232"/>
            <a:ext cx="9144000" cy="76470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1 Título"/>
          <p:cNvSpPr txBox="1">
            <a:spLocks/>
          </p:cNvSpPr>
          <p:nvPr/>
        </p:nvSpPr>
        <p:spPr>
          <a:xfrm>
            <a:off x="1511660" y="2420888"/>
            <a:ext cx="6120680" cy="2520280"/>
          </a:xfrm>
          <a:prstGeom prst="rect">
            <a:avLst/>
          </a:prstGeom>
          <a:ln w="25400" cap="flat" cmpd="sng" algn="ctr">
            <a:solidFill>
              <a:srgbClr val="0070C0"/>
            </a:solidFill>
            <a:prstDash val="solid"/>
          </a:ln>
          <a:scene3d>
            <a:camera prst="orthographicFront"/>
            <a:lightRig rig="threePt" dir="t"/>
          </a:scene3d>
          <a:sp3d>
            <a:bevelT prst="convex"/>
          </a:sp3d>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457200" indent="-457200" algn="l">
              <a:buFont typeface="Arial" pitchFamily="34" charset="0"/>
              <a:buChar char="•"/>
            </a:pPr>
            <a:r>
              <a:rPr lang="es-MX" sz="3200" cap="all" dirty="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Microsoft Word</a:t>
            </a:r>
          </a:p>
          <a:p>
            <a:pPr marL="457200" indent="-457200" algn="l">
              <a:buFont typeface="Arial" pitchFamily="34" charset="0"/>
              <a:buChar char="•"/>
            </a:pPr>
            <a:r>
              <a:rPr lang="es-MX" sz="3200"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Microsoft PowerPoint</a:t>
            </a:r>
          </a:p>
          <a:p>
            <a:pPr marL="457200" indent="-457200" algn="l">
              <a:buFont typeface="Arial" pitchFamily="34" charset="0"/>
              <a:buChar char="•"/>
            </a:pPr>
            <a:r>
              <a:rPr lang="es-MX" sz="32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Microsoft  EXCEL</a:t>
            </a:r>
          </a:p>
          <a:p>
            <a:pPr marL="457200" indent="-457200" algn="l">
              <a:buFont typeface="Arial" pitchFamily="34" charset="0"/>
              <a:buChar char="•"/>
            </a:pPr>
            <a:r>
              <a:rPr lang="es-MX" sz="3200" cap="all" dirty="0" err="1">
                <a:ln>
                  <a:solidFill>
                    <a:schemeClr val="accent3"/>
                  </a:solidFill>
                </a:ln>
                <a:solidFill>
                  <a:schemeClr val="accent3"/>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scratch</a:t>
            </a:r>
            <a:endParaRPr lang="es-MX" sz="3200" cap="all" dirty="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
        <p:nvSpPr>
          <p:cNvPr id="9" name="8 Rectángulo"/>
          <p:cNvSpPr/>
          <p:nvPr/>
        </p:nvSpPr>
        <p:spPr>
          <a:xfrm>
            <a:off x="1979712" y="980728"/>
            <a:ext cx="4930522" cy="923330"/>
          </a:xfrm>
          <a:prstGeom prst="rect">
            <a:avLst/>
          </a:prstGeom>
          <a:noFill/>
        </p:spPr>
        <p:txBody>
          <a:bodyPr wrap="square" lIns="91440" tIns="45720" rIns="91440" bIns="45720">
            <a:spAutoFit/>
          </a:bodyPr>
          <a:lstStyle/>
          <a:p>
            <a:pPr algn="ctr"/>
            <a:r>
              <a:rPr lang="es-MX"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SEMESTRE 3</a:t>
            </a:r>
            <a:endParaRPr lang="es-MX"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extLst>
      <p:ext uri="{BB962C8B-B14F-4D97-AF65-F5344CB8AC3E}">
        <p14:creationId xmlns:p14="http://schemas.microsoft.com/office/powerpoint/2010/main" val="20346919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Proceso"/>
          <p:cNvSpPr/>
          <p:nvPr/>
        </p:nvSpPr>
        <p:spPr>
          <a:xfrm>
            <a:off x="0" y="0"/>
            <a:ext cx="9144000" cy="620688"/>
          </a:xfrm>
          <a:prstGeom prst="flowChartProcess">
            <a:avLst/>
          </a:prstGeom>
          <a:solidFill>
            <a:srgbClr val="0070C0"/>
          </a:solidFill>
          <a:ln>
            <a:solidFill>
              <a:srgbClr val="0070C0"/>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7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3108584"/>
            <a:ext cx="2240454" cy="2240454"/>
          </a:xfrm>
          <a:prstGeom prst="rect">
            <a:avLst/>
          </a:prstGeom>
        </p:spPr>
      </p:pic>
      <p:sp>
        <p:nvSpPr>
          <p:cNvPr id="2" name="1 Título"/>
          <p:cNvSpPr>
            <a:spLocks noGrp="1"/>
          </p:cNvSpPr>
          <p:nvPr>
            <p:ph type="ctrTitle"/>
          </p:nvPr>
        </p:nvSpPr>
        <p:spPr>
          <a:xfrm>
            <a:off x="1279612" y="764704"/>
            <a:ext cx="6584776" cy="1099668"/>
          </a:xfrm>
          <a:ln>
            <a:solidFill>
              <a:srgbClr val="0070C0"/>
            </a:solidFill>
          </a:ln>
          <a:scene3d>
            <a:camera prst="orthographicFront"/>
            <a:lightRig rig="threePt" dir="t"/>
          </a:scene3d>
          <a:sp3d>
            <a:bevelT prst="convex"/>
          </a:sp3d>
        </p:spPr>
        <p:style>
          <a:lnRef idx="2">
            <a:schemeClr val="accent1"/>
          </a:lnRef>
          <a:fillRef idx="1">
            <a:schemeClr val="lt1"/>
          </a:fillRef>
          <a:effectRef idx="0">
            <a:schemeClr val="accent1"/>
          </a:effectRef>
          <a:fontRef idx="minor">
            <a:schemeClr val="dk1"/>
          </a:fontRef>
        </p:style>
        <p:txBody>
          <a:bodyPr vert="horz" lIns="121899" tIns="60949" rIns="121899" bIns="60949" rtlCol="0" anchor="b">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s-MX" sz="4800" cap="all" dirty="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a typeface="+mn-ea"/>
                <a:cs typeface="Arial" pitchFamily="34" charset="0"/>
              </a:rPr>
              <a:t>Microsoft Word</a:t>
            </a:r>
          </a:p>
        </p:txBody>
      </p:sp>
      <p:sp>
        <p:nvSpPr>
          <p:cNvPr id="3" name="2 CuadroTexto"/>
          <p:cNvSpPr txBox="1"/>
          <p:nvPr/>
        </p:nvSpPr>
        <p:spPr>
          <a:xfrm>
            <a:off x="899592" y="2132856"/>
            <a:ext cx="7704856" cy="954107"/>
          </a:xfrm>
          <a:prstGeom prst="rect">
            <a:avLst/>
          </a:prstGeom>
          <a:noFill/>
        </p:spPr>
        <p:txBody>
          <a:bodyPr wrap="square" rtlCol="0">
            <a:spAutoFit/>
          </a:bodyPr>
          <a:lstStyle/>
          <a:p>
            <a:pPr algn="ctr"/>
            <a:r>
              <a:rPr lang="es-MX" sz="2800" dirty="0"/>
              <a:t>Microsoft Word es un software destinado al procesamiento de textos.</a:t>
            </a:r>
            <a:endParaRPr lang="es-MX" sz="2800" dirty="0"/>
          </a:p>
        </p:txBody>
      </p:sp>
    </p:spTree>
    <p:extLst>
      <p:ext uri="{BB962C8B-B14F-4D97-AF65-F5344CB8AC3E}">
        <p14:creationId xmlns:p14="http://schemas.microsoft.com/office/powerpoint/2010/main" val="8918644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971600" y="476672"/>
            <a:ext cx="6336704" cy="646331"/>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MX" sz="3600" b="1" cap="all" dirty="0">
                <a:ln w="0"/>
                <a:solidFill>
                  <a:srgbClr val="0070C0"/>
                </a:solidFill>
                <a:effectLst>
                  <a:reflection blurRad="12700" stA="50000" endPos="50000" dist="5000" dir="5400000" sy="-100000" rotWithShape="0"/>
                </a:effectLst>
                <a:latin typeface="Arial" pitchFamily="34" charset="0"/>
                <a:cs typeface="Arial" pitchFamily="34" charset="0"/>
              </a:rPr>
              <a:t>USOS DE Word</a:t>
            </a:r>
          </a:p>
        </p:txBody>
      </p:sp>
      <p:pic>
        <p:nvPicPr>
          <p:cNvPr id="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224568" y="4941168"/>
            <a:ext cx="1592382" cy="1592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352" y="211413"/>
            <a:ext cx="656278" cy="656278"/>
          </a:xfrm>
          <a:prstGeom prst="rect">
            <a:avLst/>
          </a:prstGeom>
        </p:spPr>
      </p:pic>
      <p:sp>
        <p:nvSpPr>
          <p:cNvPr id="8" name="7 Rectángulo"/>
          <p:cNvSpPr/>
          <p:nvPr/>
        </p:nvSpPr>
        <p:spPr>
          <a:xfrm>
            <a:off x="8604448" y="332364"/>
            <a:ext cx="539552" cy="6858000"/>
          </a:xfrm>
          <a:prstGeom prst="rect">
            <a:avLst/>
          </a:prstGeom>
          <a:solidFill>
            <a:srgbClr val="0070C0"/>
          </a:solidFill>
          <a:ln>
            <a:solidFill>
              <a:srgbClr val="0070C0"/>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Marcador de contenido"/>
          <p:cNvSpPr>
            <a:spLocks noGrp="1"/>
          </p:cNvSpPr>
          <p:nvPr>
            <p:ph idx="1"/>
          </p:nvPr>
        </p:nvSpPr>
        <p:spPr>
          <a:xfrm>
            <a:off x="914401" y="1701797"/>
            <a:ext cx="7482229" cy="4247483"/>
          </a:xfrm>
        </p:spPr>
        <p:txBody>
          <a:bodyPr/>
          <a:lstStyle/>
          <a:p>
            <a:pPr algn="just"/>
            <a:r>
              <a:rPr lang="es-MX" dirty="0">
                <a:latin typeface="Arial" pitchFamily="34" charset="0"/>
                <a:cs typeface="Arial" pitchFamily="34" charset="0"/>
              </a:rPr>
              <a:t>Crear, editar y/o modificar documentos. </a:t>
            </a:r>
          </a:p>
          <a:p>
            <a:pPr algn="just"/>
            <a:r>
              <a:rPr lang="es-MX" dirty="0">
                <a:latin typeface="Arial" pitchFamily="34" charset="0"/>
                <a:cs typeface="Arial" pitchFamily="34" charset="0"/>
              </a:rPr>
              <a:t> Crear carteles (haciendo uso de letras grandes etc…)</a:t>
            </a:r>
          </a:p>
          <a:p>
            <a:pPr algn="just"/>
            <a:r>
              <a:rPr lang="es-MX" dirty="0">
                <a:latin typeface="Arial" pitchFamily="34" charset="0"/>
                <a:cs typeface="Arial" pitchFamily="34" charset="0"/>
              </a:rPr>
              <a:t> Edición básica de fotos</a:t>
            </a:r>
          </a:p>
          <a:p>
            <a:pPr algn="just"/>
            <a:r>
              <a:rPr lang="es-MX" dirty="0">
                <a:latin typeface="Arial" pitchFamily="34" charset="0"/>
                <a:cs typeface="Arial" pitchFamily="34" charset="0"/>
              </a:rPr>
              <a:t> Todo aquello en donde puedas usar las herramientas comunes de edición y creación de documentos escritos.</a:t>
            </a:r>
          </a:p>
          <a:p>
            <a:endParaRPr lang="es-MX" dirty="0"/>
          </a:p>
          <a:p>
            <a:endParaRPr lang="es-MX" dirty="0"/>
          </a:p>
        </p:txBody>
      </p:sp>
    </p:spTree>
    <p:extLst>
      <p:ext uri="{BB962C8B-B14F-4D97-AF65-F5344CB8AC3E}">
        <p14:creationId xmlns:p14="http://schemas.microsoft.com/office/powerpoint/2010/main" val="34068461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Proceso"/>
          <p:cNvSpPr/>
          <p:nvPr/>
        </p:nvSpPr>
        <p:spPr>
          <a:xfrm>
            <a:off x="0" y="0"/>
            <a:ext cx="9144000" cy="620688"/>
          </a:xfrm>
          <a:prstGeom prst="flowChartProcess">
            <a:avLst/>
          </a:prstGeom>
          <a:solidFill>
            <a:srgbClr val="FF0000"/>
          </a:solidFill>
          <a:ln>
            <a:solidFill>
              <a:srgbClr val="0070C0"/>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1 Título"/>
          <p:cNvSpPr>
            <a:spLocks noGrp="1"/>
          </p:cNvSpPr>
          <p:nvPr>
            <p:ph type="ctrTitle"/>
          </p:nvPr>
        </p:nvSpPr>
        <p:spPr>
          <a:xfrm>
            <a:off x="737712" y="764704"/>
            <a:ext cx="8352928" cy="1008112"/>
          </a:xfrm>
          <a:ln>
            <a:solidFill>
              <a:srgbClr val="FF0000"/>
            </a:solidFill>
          </a:ln>
          <a:scene3d>
            <a:camera prst="orthographicFront"/>
            <a:lightRig rig="threePt" dir="t"/>
          </a:scene3d>
          <a:sp3d>
            <a:bevelT prst="convex"/>
          </a:sp3d>
        </p:spPr>
        <p:style>
          <a:lnRef idx="2">
            <a:schemeClr val="accent1"/>
          </a:lnRef>
          <a:fillRef idx="1">
            <a:schemeClr val="lt1"/>
          </a:fillRef>
          <a:effectRef idx="0">
            <a:schemeClr val="accent1"/>
          </a:effectRef>
          <a:fontRef idx="minor">
            <a:schemeClr val="dk1"/>
          </a:fontRef>
        </p:style>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s-MX" sz="4800"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Microsoft </a:t>
            </a:r>
            <a:r>
              <a:rPr lang="es-MX" sz="4800"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powerpoint</a:t>
            </a:r>
            <a:endParaRPr lang="es-MX" sz="4800"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pic>
        <p:nvPicPr>
          <p:cNvPr id="2050" name="Picture 2" descr="C:\Users\Taller de Info. III\Desktop\icono-prog_1351425983947.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0" b="92784" l="0" r="99742">
                        <a14:foregroundMark x1="30928" y1="90464" x2="93299" y2="91495"/>
                        <a14:foregroundMark x1="94072" y1="90464" x2="94072" y2="2062"/>
                        <a14:foregroundMark x1="31443" y1="91495" x2="99742" y2="72165"/>
                        <a14:foregroundMark x1="61082" y1="90979" x2="92784" y2="80928"/>
                        <a14:foregroundMark x1="20103" y1="86598" x2="85052" y2="46134"/>
                        <a14:foregroundMark x1="63660" y1="78351" x2="90206" y2="46134"/>
                        <a14:foregroundMark x1="77062" y1="77062" x2="93299" y2="46134"/>
                        <a14:foregroundMark x1="13144" y1="66495" x2="72423" y2="46134"/>
                        <a14:foregroundMark x1="15722" y1="85309" x2="38402" y2="31701"/>
                      </a14:backgroundRemoval>
                    </a14:imgEffect>
                  </a14:imgLayer>
                </a14:imgProps>
              </a:ext>
              <a:ext uri="{28A0092B-C50C-407E-A947-70E740481C1C}">
                <a14:useLocalDpi xmlns:a14="http://schemas.microsoft.com/office/drawing/2010/main" val="0"/>
              </a:ext>
            </a:extLst>
          </a:blip>
          <a:srcRect r="5391" b="8378"/>
          <a:stretch/>
        </p:blipFill>
        <p:spPr bwMode="auto">
          <a:xfrm>
            <a:off x="3982472" y="5097383"/>
            <a:ext cx="1524248" cy="1476137"/>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755576" y="1988840"/>
            <a:ext cx="8064896" cy="3108543"/>
          </a:xfrm>
          <a:prstGeom prst="rect">
            <a:avLst/>
          </a:prstGeom>
          <a:noFill/>
        </p:spPr>
        <p:txBody>
          <a:bodyPr wrap="square" rtlCol="0">
            <a:spAutoFit/>
          </a:bodyPr>
          <a:lstStyle/>
          <a:p>
            <a:pPr algn="just"/>
            <a:r>
              <a:rPr lang="es-MX" sz="2800" dirty="0">
                <a:latin typeface="Arial" pitchFamily="34" charset="0"/>
                <a:cs typeface="Arial" pitchFamily="34" charset="0"/>
              </a:rPr>
              <a:t>Microsoft PowerPoint es un programa diseñado para hacer presentaciones con texto esquematizado, animaciones de texto e imágenes prediseñadas o importadas desde imágenes de la computadora. Se le pueden aplicar distintos diseños de fuente, plantilla y animación</a:t>
            </a:r>
            <a:r>
              <a:rPr lang="es-MX" sz="2800" dirty="0"/>
              <a:t>.</a:t>
            </a:r>
            <a:endParaRPr lang="es-MX" sz="2800" dirty="0"/>
          </a:p>
        </p:txBody>
      </p:sp>
    </p:spTree>
    <p:extLst>
      <p:ext uri="{BB962C8B-B14F-4D97-AF65-F5344CB8AC3E}">
        <p14:creationId xmlns:p14="http://schemas.microsoft.com/office/powerpoint/2010/main" val="21929004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604448" y="0"/>
            <a:ext cx="539552" cy="6858000"/>
          </a:xfrm>
          <a:prstGeom prst="rect">
            <a:avLst/>
          </a:prstGeom>
          <a:solidFill>
            <a:srgbClr val="FF0000"/>
          </a:solidFill>
          <a:ln>
            <a:solidFill>
              <a:srgbClr val="0070C0"/>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FF0000"/>
              </a:solidFill>
            </a:endParaRPr>
          </a:p>
        </p:txBody>
      </p:sp>
      <p:sp>
        <p:nvSpPr>
          <p:cNvPr id="5" name="4 CuadroTexto"/>
          <p:cNvSpPr txBox="1"/>
          <p:nvPr/>
        </p:nvSpPr>
        <p:spPr>
          <a:xfrm>
            <a:off x="905704" y="332656"/>
            <a:ext cx="6336704" cy="646331"/>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MX" sz="3600" b="1" cap="all" dirty="0">
                <a:ln w="0"/>
                <a:solidFill>
                  <a:srgbClr val="C00000"/>
                </a:solidFill>
                <a:effectLst>
                  <a:reflection blurRad="12700" stA="50000" endPos="50000" dist="5000" dir="5400000" sy="-100000" rotWithShape="0"/>
                </a:effectLst>
                <a:latin typeface="Arial" pitchFamily="34" charset="0"/>
                <a:cs typeface="Arial" pitchFamily="34" charset="0"/>
              </a:rPr>
              <a:t>USOS DE </a:t>
            </a:r>
            <a:r>
              <a:rPr lang="es-MX" sz="3600" b="1" cap="all" dirty="0" err="1">
                <a:ln w="0"/>
                <a:solidFill>
                  <a:srgbClr val="C00000"/>
                </a:solidFill>
                <a:effectLst>
                  <a:reflection blurRad="12700" stA="50000" endPos="50000" dist="5000" dir="5400000" sy="-100000" rotWithShape="0"/>
                </a:effectLst>
                <a:latin typeface="Arial" pitchFamily="34" charset="0"/>
                <a:cs typeface="Arial" pitchFamily="34" charset="0"/>
              </a:rPr>
              <a:t>powerpoint</a:t>
            </a:r>
            <a:endParaRPr lang="es-MX" sz="3600" b="1" cap="all" dirty="0">
              <a:ln w="0"/>
              <a:solidFill>
                <a:srgbClr val="C00000"/>
              </a:solidFill>
              <a:effectLst>
                <a:reflection blurRad="12700" stA="50000" endPos="50000" dist="5000" dir="5400000" sy="-100000" rotWithShape="0"/>
              </a:effectLst>
              <a:latin typeface="Arial" pitchFamily="34" charset="0"/>
              <a:cs typeface="Arial" pitchFamily="34" charset="0"/>
            </a:endParaRPr>
          </a:p>
        </p:txBody>
      </p:sp>
      <p:pic>
        <p:nvPicPr>
          <p:cNvPr id="1026" name="Picture 2" descr="C:\Users\Taller de Info. III\Desktop\powerpo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1208" y="3573016"/>
            <a:ext cx="1981200" cy="1857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 name="Picture 2" descr="C:\Users\Taller de Info. III\Desktop\icono-prog_135142598394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7" y="188639"/>
            <a:ext cx="543591" cy="543591"/>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a:xfrm>
            <a:off x="832048" y="1197864"/>
            <a:ext cx="7772400" cy="4462272"/>
          </a:xfrm>
        </p:spPr>
        <p:txBody>
          <a:bodyPr/>
          <a:lstStyle/>
          <a:p>
            <a:pPr algn="just"/>
            <a:r>
              <a:rPr lang="es-MX" dirty="0">
                <a:latin typeface="Arial" pitchFamily="34" charset="0"/>
                <a:cs typeface="Arial" pitchFamily="34" charset="0"/>
              </a:rPr>
              <a:t>Presentaciones con texto esquematizado, animaciones, sonidos y múltiples contenidos multimedia.</a:t>
            </a:r>
          </a:p>
          <a:p>
            <a:pPr algn="just"/>
            <a:r>
              <a:rPr lang="es-MX" dirty="0">
                <a:latin typeface="Arial" pitchFamily="34" charset="0"/>
                <a:cs typeface="Arial" pitchFamily="34" charset="0"/>
              </a:rPr>
              <a:t>Apoyo en exposiciones y conferencias, ya que cuenta con área de notas y esquemas para el exponente. </a:t>
            </a:r>
          </a:p>
        </p:txBody>
      </p:sp>
    </p:spTree>
    <p:extLst>
      <p:ext uri="{BB962C8B-B14F-4D97-AF65-F5344CB8AC3E}">
        <p14:creationId xmlns:p14="http://schemas.microsoft.com/office/powerpoint/2010/main" val="28533930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cnología 16x9">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xmlns="" name="Office_9533260_TF02787990_TF02787990.potx" id="{711CCDD4-BD90-4388-A31E-EA977055FCFF}" vid="{C5F9FE6A-8390-4E5A-B0DB-91EA047CC61C}"/>
    </a:ext>
  </a:extLst>
</a:theme>
</file>

<file path=docProps/app.xml><?xml version="1.0" encoding="utf-8"?>
<Properties xmlns="http://schemas.openxmlformats.org/officeDocument/2006/extended-properties" xmlns:vt="http://schemas.openxmlformats.org/officeDocument/2006/docPropsVTypes">
  <Template>tf02787990</Template>
  <TotalTime>608</TotalTime>
  <Words>769</Words>
  <Application>Microsoft Office PowerPoint</Application>
  <PresentationFormat>Presentación en pantalla (4:3)</PresentationFormat>
  <Paragraphs>89</Paragraphs>
  <Slides>28</Slides>
  <Notes>0</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Tecnología 16x9</vt:lpstr>
      <vt:lpstr>Presentación de PowerPoint</vt:lpstr>
      <vt:lpstr>Presentación de PowerPoint</vt:lpstr>
      <vt:lpstr>Presentación de PowerPoint</vt:lpstr>
      <vt:lpstr>Presentación de PowerPoint</vt:lpstr>
      <vt:lpstr>Presentación de PowerPoint</vt:lpstr>
      <vt:lpstr>Microsoft Word</vt:lpstr>
      <vt:lpstr>Presentación de PowerPoint</vt:lpstr>
      <vt:lpstr>Microsoft powerpoint</vt:lpstr>
      <vt:lpstr>Presentación de PowerPoint</vt:lpstr>
      <vt:lpstr> Microsoft EXCEL</vt:lpstr>
      <vt:lpstr>Presentación de PowerPoint</vt:lpstr>
      <vt:lpstr>scratch</vt:lpstr>
      <vt:lpstr>      En esta imagen se observa la programación del video juego de Mario Bros que hicimos en clase.</vt:lpstr>
      <vt:lpstr>Video Mapping 3d</vt:lpstr>
      <vt:lpstr>VIDEO MAPPING 3D</vt:lpstr>
      <vt:lpstr>Presentación de PowerPoint</vt:lpstr>
      <vt:lpstr>Microsoft Publisher</vt:lpstr>
      <vt:lpstr>USOS DE PUBLISHER</vt:lpstr>
      <vt:lpstr>Microsoft Access</vt:lpstr>
      <vt:lpstr>USOS DE ACCESS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EXCEL</dc:title>
  <dc:creator>Taller de Info. III</dc:creator>
  <cp:lastModifiedBy>INFORMATICA IV</cp:lastModifiedBy>
  <cp:revision>55</cp:revision>
  <dcterms:created xsi:type="dcterms:W3CDTF">2013-06-03T16:53:47Z</dcterms:created>
  <dcterms:modified xsi:type="dcterms:W3CDTF">2018-06-18T18:09:03Z</dcterms:modified>
</cp:coreProperties>
</file>